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8" r:id="rId2"/>
    <p:sldId id="289" r:id="rId3"/>
    <p:sldId id="298" r:id="rId4"/>
    <p:sldId id="291" r:id="rId5"/>
    <p:sldId id="281" r:id="rId6"/>
    <p:sldId id="283" r:id="rId7"/>
    <p:sldId id="295" r:id="rId8"/>
    <p:sldId id="292" r:id="rId9"/>
    <p:sldId id="296" r:id="rId10"/>
    <p:sldId id="293" r:id="rId11"/>
    <p:sldId id="294" r:id="rId12"/>
    <p:sldId id="261" r:id="rId13"/>
    <p:sldId id="275" r:id="rId14"/>
    <p:sldId id="263" r:id="rId15"/>
    <p:sldId id="264" r:id="rId16"/>
    <p:sldId id="266" r:id="rId17"/>
    <p:sldId id="285" r:id="rId18"/>
    <p:sldId id="300" r:id="rId19"/>
    <p:sldId id="274" r:id="rId20"/>
    <p:sldId id="271" r:id="rId21"/>
    <p:sldId id="269" r:id="rId22"/>
    <p:sldId id="297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05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CA12022-EC6F-4587-B22F-76A04C599275}" type="datetimeFigureOut">
              <a:rPr lang="en-US"/>
              <a:pPr>
                <a:defRPr/>
              </a:pPr>
              <a:t>27/08/2015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479C50D-4B88-4E7C-A6F9-F9EA580625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0524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C7F194F-C5EF-4EE5-BC21-2E16D8CA4480}" type="datetimeFigureOut">
              <a:rPr lang="en-US"/>
              <a:pPr>
                <a:defRPr/>
              </a:pPr>
              <a:t>27/08/2015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8AF6113-4903-4658-B9FF-6A5238B0D5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226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568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2831" indent="-270320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278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3789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6300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78812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1323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3834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6345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mtClean="0"/>
              <a:t>CĐ KT Lý Tự Trọng</a:t>
            </a:r>
          </a:p>
        </p:txBody>
      </p:sp>
      <p:sp>
        <p:nvSpPr>
          <p:cNvPr id="29701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2831" indent="-270320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278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3789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6300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78812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1323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3834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6345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4E218-60EB-41E3-9D34-16C551FB16A3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D5AA-D288-4952-A48A-CA7D4CCAFC58}" type="datetime10">
              <a:rPr lang="en-US" smtClean="0"/>
              <a:t>14:47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C5457-6D25-4692-8A55-BD704CBD0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1352"/>
      </p:ext>
    </p:extLst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E77C2-0151-4470-9663-D4448E93AA27}" type="datetime10">
              <a:rPr lang="en-US" smtClean="0"/>
              <a:t>14:47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A6BAA-F47F-4159-A246-755A4879B5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6557"/>
      </p:ext>
    </p:extLst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DD103-3D54-40D9-B328-66CAB47F50A3}" type="datetime10">
              <a:rPr lang="en-US" smtClean="0"/>
              <a:t>14:47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4C6FB-62C5-48C8-8297-50FEEA1C9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80852"/>
      </p:ext>
    </p:extLst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7456B-B968-44F6-B6B7-524728CBD90E}" type="datetime10">
              <a:rPr lang="en-US" smtClean="0"/>
              <a:t>14:47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B5422-6BB0-413D-9537-4AECEE5975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8555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0BD85-443D-43B3-9F21-3D1E21CD22AE}" type="datetime10">
              <a:rPr lang="en-US" smtClean="0"/>
              <a:t>14:47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A4081-7F84-4246-A4DB-0FCBDC80A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11126"/>
      </p:ext>
    </p:extLst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A8DBC-1BDC-4322-A4F6-4A3F2B547E8D}" type="datetime10">
              <a:rPr lang="en-US" smtClean="0"/>
              <a:t>14:47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BE3F2-28B3-4F04-80DE-413A3F5B74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587255"/>
      </p:ext>
    </p:extLst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664C3-000F-442F-A17E-850D0FFD7922}" type="datetime10">
              <a:rPr lang="en-US" smtClean="0"/>
              <a:t>14:47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BB0B7-3369-4B63-91C5-2CE97E85A3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99484"/>
      </p:ext>
    </p:extLst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FDEA5-B2C1-487C-950E-9095D55F2B1B}" type="datetime10">
              <a:rPr lang="en-US" smtClean="0"/>
              <a:t>14:47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8FAA1-3C5E-4ED0-B13F-1CB8D9691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565410"/>
      </p:ext>
    </p:extLst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CDC6A-C1C8-4129-92AB-9C10682940F8}" type="datetime10">
              <a:rPr lang="en-US" smtClean="0"/>
              <a:t>14:47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5B166-3B3E-42DB-9164-3BD1A3C469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59744"/>
      </p:ext>
    </p:extLst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3DA92-772E-4FD5-8B23-91BD608FC7B8}" type="datetime10">
              <a:rPr lang="en-US" smtClean="0"/>
              <a:t>14:47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D5772-EC05-483A-B5E5-FCC30A1C2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273414"/>
      </p:ext>
    </p:extLst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3C765-10B7-4B80-B7C2-774A6C361A7A}" type="datetime10">
              <a:rPr lang="en-US" smtClean="0"/>
              <a:t>14:47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B5EED-8DC9-4A13-9469-F1A12B1E87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93216"/>
      </p:ext>
    </p:extLst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EFF793-9AE9-4EAF-9F5E-62BC321432A1}" type="datetime10">
              <a:rPr lang="en-US" smtClean="0"/>
              <a:t>14:47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44D58A-D916-41AD-9BE6-43A3D3E475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9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ransition spd="slow">
    <p:push dir="r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583224" y="6350"/>
            <a:ext cx="8560777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b="1"/>
              <a:t>ỦY BAN NHÂN DÂN THÀNH PHỐ HỒ CHÍ MINH</a:t>
            </a:r>
            <a:r>
              <a:rPr lang="en-US" sz="2800" b="1"/>
              <a:t/>
            </a:r>
            <a:br>
              <a:rPr lang="en-US" sz="2800" b="1"/>
            </a:br>
            <a:r>
              <a:rPr lang="en-US" sz="2800" b="1"/>
              <a:t>TRƯỜNG CAO ĐẲNG KỸ THUẬT LÝ TỰ TRỌNG</a:t>
            </a:r>
            <a:br>
              <a:rPr lang="en-US" sz="2800" b="1"/>
            </a:br>
            <a:endParaRPr lang="en-US" sz="2800" b="1"/>
          </a:p>
        </p:txBody>
      </p:sp>
      <p:pic>
        <p:nvPicPr>
          <p:cNvPr id="6147" name="Picture 2" descr="C:\Users\NVDANH\Downloads\hinh co Yen gui\hinh cong truo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23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583224" y="6237288"/>
            <a:ext cx="856077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dirty="0" err="1"/>
              <a:t>Cảnh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trường</a:t>
            </a:r>
            <a:r>
              <a:rPr lang="en-US" sz="3200" dirty="0"/>
              <a:t> CĐKT </a:t>
            </a:r>
            <a:r>
              <a:rPr lang="en-US" sz="3200" dirty="0" err="1"/>
              <a:t>Lý</a:t>
            </a:r>
            <a:r>
              <a:rPr lang="en-US" sz="3200" dirty="0"/>
              <a:t> </a:t>
            </a:r>
            <a:r>
              <a:rPr lang="en-US" sz="3200" dirty="0" err="1"/>
              <a:t>Tự</a:t>
            </a:r>
            <a:r>
              <a:rPr lang="en-US" sz="3200" dirty="0"/>
              <a:t> </a:t>
            </a:r>
            <a:r>
              <a:rPr lang="en-US" sz="3200" dirty="0" err="1"/>
              <a:t>Trọng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58000" y="6346825"/>
            <a:ext cx="2133600" cy="365125"/>
          </a:xfrm>
        </p:spPr>
        <p:txBody>
          <a:bodyPr/>
          <a:lstStyle/>
          <a:p>
            <a:pPr>
              <a:defRPr/>
            </a:pPr>
            <a:fld id="{1975B166-3B3E-42DB-9164-3BD1A3C4697B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79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00">
        <p:push dir="u"/>
      </p:transition>
    </mc:Choice>
    <mc:Fallback xmlns="">
      <p:transition spd="slow" advTm="18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>
            <a:off x="4619625" y="1447800"/>
            <a:ext cx="4419600" cy="4572000"/>
          </a:xfrm>
          <a:prstGeom prst="round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332538" y="1676400"/>
            <a:ext cx="971550" cy="739775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47625" y="1447800"/>
            <a:ext cx="4572000" cy="4648200"/>
          </a:xfrm>
          <a:prstGeom prst="round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6548438" y="17891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95913" y="25812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7772400" y="25812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676775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259513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7051675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8491538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7485063" y="43100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5827713" y="43100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10254" name="Line 13"/>
          <p:cNvSpPr>
            <a:spLocks noChangeShapeType="1"/>
          </p:cNvSpPr>
          <p:nvPr/>
        </p:nvSpPr>
        <p:spPr bwMode="auto">
          <a:xfrm flipH="1">
            <a:off x="5827713" y="2151063"/>
            <a:ext cx="792162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5" name="Line 14"/>
          <p:cNvSpPr>
            <a:spLocks noChangeShapeType="1"/>
          </p:cNvSpPr>
          <p:nvPr/>
        </p:nvSpPr>
        <p:spPr bwMode="auto">
          <a:xfrm>
            <a:off x="7005638" y="2163763"/>
            <a:ext cx="838200" cy="4905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6" name="Line 15"/>
          <p:cNvSpPr>
            <a:spLocks noChangeShapeType="1"/>
          </p:cNvSpPr>
          <p:nvPr/>
        </p:nvSpPr>
        <p:spPr bwMode="auto">
          <a:xfrm flipH="1">
            <a:off x="5035550" y="3014663"/>
            <a:ext cx="433388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7" name="Line 16"/>
          <p:cNvSpPr>
            <a:spLocks noChangeShapeType="1"/>
          </p:cNvSpPr>
          <p:nvPr/>
        </p:nvSpPr>
        <p:spPr bwMode="auto">
          <a:xfrm>
            <a:off x="5827713" y="3014663"/>
            <a:ext cx="504825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8" name="Line 17"/>
          <p:cNvSpPr>
            <a:spLocks noChangeShapeType="1"/>
          </p:cNvSpPr>
          <p:nvPr/>
        </p:nvSpPr>
        <p:spPr bwMode="auto">
          <a:xfrm flipH="1">
            <a:off x="6188075" y="3951288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9" name="Line 18"/>
          <p:cNvSpPr>
            <a:spLocks noChangeShapeType="1"/>
          </p:cNvSpPr>
          <p:nvPr/>
        </p:nvSpPr>
        <p:spPr bwMode="auto">
          <a:xfrm flipH="1">
            <a:off x="7485063" y="301466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0" name="Line 19"/>
          <p:cNvSpPr>
            <a:spLocks noChangeShapeType="1"/>
          </p:cNvSpPr>
          <p:nvPr/>
        </p:nvSpPr>
        <p:spPr bwMode="auto">
          <a:xfrm>
            <a:off x="8204200" y="301466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1" name="Line 20"/>
          <p:cNvSpPr>
            <a:spLocks noChangeShapeType="1"/>
          </p:cNvSpPr>
          <p:nvPr/>
        </p:nvSpPr>
        <p:spPr bwMode="auto">
          <a:xfrm>
            <a:off x="7412038" y="3878263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Oval 4"/>
          <p:cNvSpPr>
            <a:spLocks noChangeArrowheads="1"/>
          </p:cNvSpPr>
          <p:nvPr/>
        </p:nvSpPr>
        <p:spPr bwMode="auto">
          <a:xfrm>
            <a:off x="1919288" y="19113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39" name="Oval 5"/>
          <p:cNvSpPr>
            <a:spLocks noChangeArrowheads="1"/>
          </p:cNvSpPr>
          <p:nvPr/>
        </p:nvSpPr>
        <p:spPr bwMode="auto">
          <a:xfrm>
            <a:off x="766763" y="27035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40" name="Oval 6"/>
          <p:cNvSpPr>
            <a:spLocks noChangeArrowheads="1"/>
          </p:cNvSpPr>
          <p:nvPr/>
        </p:nvSpPr>
        <p:spPr bwMode="auto">
          <a:xfrm>
            <a:off x="3143250" y="27035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41" name="Oval 7"/>
          <p:cNvSpPr>
            <a:spLocks noChangeArrowheads="1"/>
          </p:cNvSpPr>
          <p:nvPr/>
        </p:nvSpPr>
        <p:spPr bwMode="auto">
          <a:xfrm>
            <a:off x="47625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42" name="Oval 8"/>
          <p:cNvSpPr>
            <a:spLocks noChangeArrowheads="1"/>
          </p:cNvSpPr>
          <p:nvPr/>
        </p:nvSpPr>
        <p:spPr bwMode="auto">
          <a:xfrm>
            <a:off x="1630363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43" name="Oval 9"/>
          <p:cNvSpPr>
            <a:spLocks noChangeArrowheads="1"/>
          </p:cNvSpPr>
          <p:nvPr/>
        </p:nvSpPr>
        <p:spPr bwMode="auto">
          <a:xfrm>
            <a:off x="2422525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44" name="Oval 10"/>
          <p:cNvSpPr>
            <a:spLocks noChangeArrowheads="1"/>
          </p:cNvSpPr>
          <p:nvPr/>
        </p:nvSpPr>
        <p:spPr bwMode="auto">
          <a:xfrm>
            <a:off x="3862388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45" name="Oval 11"/>
          <p:cNvSpPr>
            <a:spLocks noChangeArrowheads="1"/>
          </p:cNvSpPr>
          <p:nvPr/>
        </p:nvSpPr>
        <p:spPr bwMode="auto">
          <a:xfrm>
            <a:off x="2855913" y="44323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46" name="Oval 12"/>
          <p:cNvSpPr>
            <a:spLocks noChangeArrowheads="1"/>
          </p:cNvSpPr>
          <p:nvPr/>
        </p:nvSpPr>
        <p:spPr bwMode="auto">
          <a:xfrm>
            <a:off x="1198563" y="44323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3102" name="Line 13"/>
          <p:cNvSpPr>
            <a:spLocks noChangeShapeType="1"/>
          </p:cNvSpPr>
          <p:nvPr/>
        </p:nvSpPr>
        <p:spPr bwMode="auto">
          <a:xfrm flipH="1">
            <a:off x="1198563" y="2273300"/>
            <a:ext cx="792162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3" name="Line 14"/>
          <p:cNvSpPr>
            <a:spLocks noChangeShapeType="1"/>
          </p:cNvSpPr>
          <p:nvPr/>
        </p:nvSpPr>
        <p:spPr bwMode="auto">
          <a:xfrm>
            <a:off x="2376488" y="2286000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4" name="Line 15"/>
          <p:cNvSpPr>
            <a:spLocks noChangeShapeType="1"/>
          </p:cNvSpPr>
          <p:nvPr/>
        </p:nvSpPr>
        <p:spPr bwMode="auto">
          <a:xfrm flipH="1">
            <a:off x="406400" y="3136900"/>
            <a:ext cx="433388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5" name="Line 16"/>
          <p:cNvSpPr>
            <a:spLocks noChangeShapeType="1"/>
          </p:cNvSpPr>
          <p:nvPr/>
        </p:nvSpPr>
        <p:spPr bwMode="auto">
          <a:xfrm>
            <a:off x="1198563" y="3136900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6" name="Line 17"/>
          <p:cNvSpPr>
            <a:spLocks noChangeShapeType="1"/>
          </p:cNvSpPr>
          <p:nvPr/>
        </p:nvSpPr>
        <p:spPr bwMode="auto">
          <a:xfrm flipH="1">
            <a:off x="1558925" y="4073525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7" name="Line 18"/>
          <p:cNvSpPr>
            <a:spLocks noChangeShapeType="1"/>
          </p:cNvSpPr>
          <p:nvPr/>
        </p:nvSpPr>
        <p:spPr bwMode="auto">
          <a:xfrm flipH="1">
            <a:off x="2855913" y="31369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8" name="Line 19"/>
          <p:cNvSpPr>
            <a:spLocks noChangeShapeType="1"/>
          </p:cNvSpPr>
          <p:nvPr/>
        </p:nvSpPr>
        <p:spPr bwMode="auto">
          <a:xfrm>
            <a:off x="3575050" y="31369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9" name="Line 20"/>
          <p:cNvSpPr>
            <a:spLocks noChangeShapeType="1"/>
          </p:cNvSpPr>
          <p:nvPr/>
        </p:nvSpPr>
        <p:spPr bwMode="auto">
          <a:xfrm>
            <a:off x="2782888" y="4000500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9" name="Title 1"/>
          <p:cNvSpPr>
            <a:spLocks noGrp="1"/>
          </p:cNvSpPr>
          <p:nvPr>
            <p:ph type="title"/>
          </p:nvPr>
        </p:nvSpPr>
        <p:spPr>
          <a:xfrm>
            <a:off x="504825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solidFill>
                  <a:srgbClr val="0070C0"/>
                </a:solidFill>
              </a:rPr>
              <a:t>Duyệt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cây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theo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thứ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tự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giữa</a:t>
            </a:r>
            <a:r>
              <a:rPr lang="en-US" b="1" dirty="0" smtClean="0">
                <a:solidFill>
                  <a:srgbClr val="0070C0"/>
                </a:solidFill>
              </a:rPr>
              <a:t> (LNR):</a:t>
            </a:r>
          </a:p>
        </p:txBody>
      </p:sp>
      <p:sp>
        <p:nvSpPr>
          <p:cNvPr id="2" name="Rectangle 1"/>
          <p:cNvSpPr/>
          <p:nvPr/>
        </p:nvSpPr>
        <p:spPr>
          <a:xfrm>
            <a:off x="4821824" y="5310381"/>
            <a:ext cx="385135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246836" y="5310381"/>
            <a:ext cx="3851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668087" y="5310381"/>
            <a:ext cx="385135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098028" y="5310381"/>
            <a:ext cx="3851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6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512271" y="5302444"/>
            <a:ext cx="385135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7</a:t>
            </a:r>
          </a:p>
        </p:txBody>
      </p:sp>
      <p:sp>
        <p:nvSpPr>
          <p:cNvPr id="52" name="Rectangle 51"/>
          <p:cNvSpPr/>
          <p:nvPr/>
        </p:nvSpPr>
        <p:spPr>
          <a:xfrm>
            <a:off x="6938386" y="5302444"/>
            <a:ext cx="445901" cy="29985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15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424156" y="5302443"/>
            <a:ext cx="464403" cy="28913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23</a:t>
            </a:r>
          </a:p>
        </p:txBody>
      </p:sp>
      <p:sp>
        <p:nvSpPr>
          <p:cNvPr id="54" name="Rectangle 53"/>
          <p:cNvSpPr/>
          <p:nvPr/>
        </p:nvSpPr>
        <p:spPr>
          <a:xfrm>
            <a:off x="7934730" y="5302444"/>
            <a:ext cx="442100" cy="29666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36</a:t>
            </a:r>
          </a:p>
        </p:txBody>
      </p:sp>
      <p:sp>
        <p:nvSpPr>
          <p:cNvPr id="55" name="Rectangle 54"/>
          <p:cNvSpPr/>
          <p:nvPr/>
        </p:nvSpPr>
        <p:spPr>
          <a:xfrm>
            <a:off x="8424771" y="5302443"/>
            <a:ext cx="464403" cy="28913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40</a:t>
            </a:r>
          </a:p>
        </p:txBody>
      </p:sp>
      <p:sp>
        <p:nvSpPr>
          <p:cNvPr id="72" name="Rectangle 71"/>
          <p:cNvSpPr/>
          <p:nvPr/>
        </p:nvSpPr>
        <p:spPr>
          <a:xfrm>
            <a:off x="255432" y="5301067"/>
            <a:ext cx="370044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</a:t>
            </a:r>
          </a:p>
        </p:txBody>
      </p:sp>
      <p:sp>
        <p:nvSpPr>
          <p:cNvPr id="73" name="Rectangle 72"/>
          <p:cNvSpPr/>
          <p:nvPr/>
        </p:nvSpPr>
        <p:spPr>
          <a:xfrm>
            <a:off x="651312" y="5301067"/>
            <a:ext cx="477835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15</a:t>
            </a:r>
          </a:p>
        </p:txBody>
      </p:sp>
      <p:sp>
        <p:nvSpPr>
          <p:cNvPr id="74" name="Rectangle 73"/>
          <p:cNvSpPr/>
          <p:nvPr/>
        </p:nvSpPr>
        <p:spPr>
          <a:xfrm>
            <a:off x="1153119" y="5301067"/>
            <a:ext cx="477835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40</a:t>
            </a:r>
          </a:p>
        </p:txBody>
      </p:sp>
      <p:sp>
        <p:nvSpPr>
          <p:cNvPr id="75" name="Rectangle 74"/>
          <p:cNvSpPr/>
          <p:nvPr/>
        </p:nvSpPr>
        <p:spPr>
          <a:xfrm>
            <a:off x="1671793" y="5301067"/>
            <a:ext cx="381825" cy="29804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7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082989" y="5301067"/>
            <a:ext cx="477835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36</a:t>
            </a:r>
          </a:p>
        </p:txBody>
      </p:sp>
      <p:sp>
        <p:nvSpPr>
          <p:cNvPr id="77" name="Rectangle 76"/>
          <p:cNvSpPr/>
          <p:nvPr/>
        </p:nvSpPr>
        <p:spPr>
          <a:xfrm>
            <a:off x="2606558" y="5301067"/>
            <a:ext cx="370044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</a:t>
            </a:r>
          </a:p>
        </p:txBody>
      </p:sp>
      <p:sp>
        <p:nvSpPr>
          <p:cNvPr id="78" name="Rectangle 77"/>
          <p:cNvSpPr/>
          <p:nvPr/>
        </p:nvSpPr>
        <p:spPr>
          <a:xfrm>
            <a:off x="3008507" y="5301067"/>
            <a:ext cx="370043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</a:t>
            </a:r>
          </a:p>
        </p:txBody>
      </p:sp>
      <p:sp>
        <p:nvSpPr>
          <p:cNvPr id="79" name="Rectangle 78"/>
          <p:cNvSpPr/>
          <p:nvPr/>
        </p:nvSpPr>
        <p:spPr>
          <a:xfrm>
            <a:off x="3414269" y="5301067"/>
            <a:ext cx="477835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23</a:t>
            </a:r>
          </a:p>
        </p:txBody>
      </p:sp>
      <p:sp>
        <p:nvSpPr>
          <p:cNvPr id="96" name="Rectangle 95"/>
          <p:cNvSpPr/>
          <p:nvPr/>
        </p:nvSpPr>
        <p:spPr>
          <a:xfrm>
            <a:off x="3937661" y="5299659"/>
            <a:ext cx="370043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0831" y="1789113"/>
            <a:ext cx="898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(a)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802981" y="1819890"/>
            <a:ext cx="898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(b)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8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-0.14045 0.11273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1" y="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45 0.11273 L -0.19878 0.2349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78 0.23495 L -0.13212 0.11273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45 0.11273 L -0.03212 0.2460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12 0.24606 L -0.08212 0.36829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12 0.36829 L -0.03212 0.24606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12 0.24606 L -0.12378 0.12384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45 0.11273 L -0.00712 0.0016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path" presetSubtype="0" accel="50000" decel="5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0162 L 0.12743 0.11435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path" presetSubtype="0" accel="50000" decel="5000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43 0.11435 L 0.05122 0.23495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" y="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path" presetSubtype="0" accel="50000" decel="5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2 0.23495 L 0.10122 0.36829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path" presetSubtype="0" accel="50000" decel="5000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22 0.36829 L 0.05122 0.24606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path" presetSubtype="0" accel="50000" decel="5000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2 0.23495 L 0.12622 0.11273 " pathEditMode="relative" rAng="0" ptsTypes="AA">
                                      <p:cBhvr>
                                        <p:cTn id="17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path" presetSubtype="0" accel="50000" decel="5000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43 0.11435 L 0.20955 0.22384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3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6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8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animBg="1"/>
      <p:bldP spid="3" grpId="8" animBg="1"/>
      <p:bldP spid="3" grpId="9" animBg="1"/>
      <p:bldP spid="3" grpId="10" animBg="1"/>
      <p:bldP spid="3" grpId="11" animBg="1"/>
      <p:bldP spid="3" grpId="12" animBg="1"/>
      <p:bldP spid="3" grpId="13" animBg="1"/>
      <p:bldP spid="3" grpId="14" animBg="1"/>
      <p:bldP spid="3" grpId="15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3102" grpId="0" animBg="1"/>
      <p:bldP spid="3102" grpId="1" animBg="1"/>
      <p:bldP spid="3103" grpId="0" animBg="1"/>
      <p:bldP spid="3103" grpId="1" animBg="1"/>
      <p:bldP spid="3104" grpId="0" animBg="1"/>
      <p:bldP spid="3104" grpId="1" animBg="1"/>
      <p:bldP spid="3105" grpId="0" animBg="1"/>
      <p:bldP spid="3105" grpId="1" animBg="1"/>
      <p:bldP spid="3106" grpId="0" animBg="1"/>
      <p:bldP spid="3106" grpId="1" animBg="1"/>
      <p:bldP spid="3107" grpId="0" animBg="1"/>
      <p:bldP spid="3107" grpId="1" animBg="1"/>
      <p:bldP spid="3108" grpId="0" animBg="1"/>
      <p:bldP spid="3108" grpId="1" animBg="1"/>
      <p:bldP spid="3109" grpId="0" animBg="1"/>
      <p:bldP spid="3109" grpId="1" animBg="1"/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96" grpId="0" animBg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8153400" cy="1066800"/>
          </a:xfrm>
        </p:spPr>
        <p:txBody>
          <a:bodyPr/>
          <a:lstStyle/>
          <a:p>
            <a:pPr eaLnBrk="1" hangingPunct="1"/>
            <a:r>
              <a:rPr lang="en-US" sz="4800" b="1" dirty="0" err="1" smtClean="0">
                <a:solidFill>
                  <a:srgbClr val="0070C0"/>
                </a:solidFill>
                <a:cs typeface="Arial" charset="0"/>
              </a:rPr>
              <a:t>Bài</a:t>
            </a:r>
            <a:r>
              <a:rPr lang="en-US" sz="4800" b="1" dirty="0" smtClean="0">
                <a:solidFill>
                  <a:srgbClr val="0070C0"/>
                </a:solidFill>
                <a:cs typeface="Arial" charset="0"/>
              </a:rPr>
              <a:t> 7: </a:t>
            </a:r>
            <a:r>
              <a:rPr lang="en-US" sz="4800" b="1" dirty="0" err="1" smtClean="0">
                <a:solidFill>
                  <a:srgbClr val="0070C0"/>
                </a:solidFill>
                <a:cs typeface="Arial" charset="0"/>
              </a:rPr>
              <a:t>Cây</a:t>
            </a:r>
            <a:r>
              <a:rPr lang="en-US" sz="4800" b="1" dirty="0" smtClean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cs typeface="Arial" charset="0"/>
              </a:rPr>
              <a:t>nhị</a:t>
            </a:r>
            <a:r>
              <a:rPr lang="en-US" sz="4800" b="1" dirty="0" smtClean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cs typeface="Arial" charset="0"/>
              </a:rPr>
              <a:t>phân</a:t>
            </a:r>
            <a:r>
              <a:rPr lang="en-US" sz="4800" b="1" dirty="0" smtClean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cs typeface="Arial" charset="0"/>
              </a:rPr>
              <a:t>tìm</a:t>
            </a:r>
            <a:r>
              <a:rPr lang="en-US" sz="4800" b="1" dirty="0" smtClean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cs typeface="Arial" charset="0"/>
              </a:rPr>
              <a:t>kiếm</a:t>
            </a:r>
            <a:r>
              <a:rPr lang="en-US" sz="4800" b="1" dirty="0" smtClean="0">
                <a:solidFill>
                  <a:srgbClr val="0070C0"/>
                </a:solidFill>
                <a:cs typeface="Arial" charset="0"/>
              </a:rPr>
              <a:t>.</a:t>
            </a:r>
            <a:br>
              <a:rPr lang="en-US" sz="4800" b="1" dirty="0" smtClean="0">
                <a:solidFill>
                  <a:srgbClr val="0070C0"/>
                </a:solidFill>
                <a:cs typeface="Arial" charset="0"/>
              </a:rPr>
            </a:br>
            <a:r>
              <a:rPr lang="en-US" sz="4800" b="1" dirty="0" smtClean="0">
                <a:solidFill>
                  <a:srgbClr val="0070C0"/>
                </a:solidFill>
                <a:cs typeface="Arial" charset="0"/>
              </a:rPr>
              <a:t>Binary Search Tree (BST)</a:t>
            </a:r>
            <a:endParaRPr lang="en-US" sz="4000" b="1" dirty="0" smtClean="0">
              <a:solidFill>
                <a:srgbClr val="0070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4055" y="1676400"/>
            <a:ext cx="9067799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+mn-lt"/>
                <a:ea typeface="Tahoma" pitchFamily="34" charset="0"/>
                <a:cs typeface="Tahoma" pitchFamily="34" charset="0"/>
              </a:rPr>
              <a:t>MỤC TIÊU BÀI HỌC </a:t>
            </a:r>
            <a:r>
              <a:rPr lang="en-US" sz="2200" b="1" dirty="0" smtClean="0">
                <a:solidFill>
                  <a:srgbClr val="C00000"/>
                </a:solidFill>
                <a:latin typeface="+mn-lt"/>
                <a:ea typeface="Tahoma" pitchFamily="34" charset="0"/>
                <a:cs typeface="Tahoma" pitchFamily="34" charset="0"/>
              </a:rPr>
              <a:t>: </a:t>
            </a:r>
          </a:p>
          <a:p>
            <a:pPr lvl="0"/>
            <a:r>
              <a:rPr lang="en-US" sz="2400" b="1" dirty="0" err="1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Sau</a:t>
            </a:r>
            <a:r>
              <a:rPr lang="en-US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khi</a:t>
            </a:r>
            <a:r>
              <a:rPr lang="en-US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học</a:t>
            </a:r>
            <a:r>
              <a:rPr lang="en-US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xong</a:t>
            </a:r>
            <a:r>
              <a:rPr lang="en-US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học</a:t>
            </a:r>
            <a:r>
              <a:rPr lang="en-US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sinh</a:t>
            </a:r>
            <a:r>
              <a:rPr lang="en-US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khả</a:t>
            </a:r>
            <a:r>
              <a:rPr lang="en-US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:</a:t>
            </a:r>
          </a:p>
          <a:p>
            <a:pPr lvl="0"/>
            <a:r>
              <a:rPr lang="en-US" sz="2200" b="1" dirty="0">
                <a:solidFill>
                  <a:srgbClr val="C00000"/>
                </a:solidFill>
                <a:latin typeface="+mn-lt"/>
                <a:ea typeface="Tahoma" pitchFamily="34" charset="0"/>
                <a:cs typeface="Tahoma" pitchFamily="34" charset="0"/>
              </a:rPr>
              <a:t> </a:t>
            </a:r>
            <a:r>
              <a:rPr lang="en-US" sz="2200" b="1" dirty="0" smtClean="0">
                <a:solidFill>
                  <a:srgbClr val="C00000"/>
                </a:solidFill>
                <a:latin typeface="+mn-lt"/>
                <a:ea typeface="Tahoma" pitchFamily="34" charset="0"/>
                <a:cs typeface="Tahoma" pitchFamily="34" charset="0"/>
              </a:rPr>
              <a:t> </a:t>
            </a:r>
            <a:r>
              <a:rPr lang="en-US" sz="2200" b="1" dirty="0" err="1" smtClean="0"/>
              <a:t>Về</a:t>
            </a:r>
            <a:r>
              <a:rPr lang="en-US" sz="2200" b="1" dirty="0" smtClean="0"/>
              <a:t> </a:t>
            </a:r>
            <a:r>
              <a:rPr lang="en-US" sz="2200" b="1" dirty="0" err="1"/>
              <a:t>kiến</a:t>
            </a:r>
            <a:r>
              <a:rPr lang="en-US" sz="2200" b="1" dirty="0"/>
              <a:t> </a:t>
            </a:r>
            <a:r>
              <a:rPr lang="en-US" sz="2200" b="1" dirty="0" err="1"/>
              <a:t>thức</a:t>
            </a:r>
            <a:r>
              <a:rPr lang="en-US" sz="2200" b="1" dirty="0"/>
              <a:t> </a:t>
            </a:r>
          </a:p>
          <a:p>
            <a:pPr lvl="1"/>
            <a:r>
              <a:rPr lang="en-US" sz="2200" dirty="0" err="1" smtClean="0"/>
              <a:t>Định</a:t>
            </a:r>
            <a:r>
              <a:rPr lang="en-US" sz="2200" dirty="0" smtClean="0"/>
              <a:t> </a:t>
            </a:r>
            <a:r>
              <a:rPr lang="en-US" sz="2200" dirty="0" err="1" smtClean="0"/>
              <a:t>nghĩa</a:t>
            </a:r>
            <a:r>
              <a:rPr lang="en-US" sz="2200" dirty="0" smtClean="0"/>
              <a:t> </a:t>
            </a:r>
            <a:r>
              <a:rPr lang="en-US" sz="2200" smtClean="0"/>
              <a:t>được </a:t>
            </a:r>
            <a:r>
              <a:rPr lang="en-US" sz="2200" dirty="0" err="1"/>
              <a:t>cây</a:t>
            </a:r>
            <a:r>
              <a:rPr lang="en-US" sz="2200" dirty="0"/>
              <a:t> </a:t>
            </a:r>
            <a:r>
              <a:rPr lang="en-US" sz="2200" dirty="0" err="1"/>
              <a:t>nhị</a:t>
            </a:r>
            <a:r>
              <a:rPr lang="en-US" sz="2200" dirty="0"/>
              <a:t> </a:t>
            </a:r>
            <a:r>
              <a:rPr lang="en-US" sz="2200" dirty="0" err="1"/>
              <a:t>phân</a:t>
            </a:r>
            <a:r>
              <a:rPr lang="en-US" sz="2200" dirty="0"/>
              <a:t> </a:t>
            </a:r>
            <a:r>
              <a:rPr lang="en-US" sz="2200" dirty="0" err="1"/>
              <a:t>tìm</a:t>
            </a:r>
            <a:r>
              <a:rPr lang="en-US" sz="2200" dirty="0"/>
              <a:t> </a:t>
            </a:r>
            <a:r>
              <a:rPr lang="en-US" sz="2200" dirty="0" err="1"/>
              <a:t>kiếm</a:t>
            </a:r>
            <a:r>
              <a:rPr lang="en-US" sz="2200" dirty="0" smtClean="0"/>
              <a:t>.</a:t>
            </a:r>
            <a:endParaRPr lang="en-US" sz="2200" b="1" dirty="0"/>
          </a:p>
          <a:p>
            <a:pPr lvl="1"/>
            <a:r>
              <a:rPr lang="en-US" sz="2200" dirty="0" err="1" smtClean="0"/>
              <a:t>Trình</a:t>
            </a:r>
            <a:r>
              <a:rPr lang="en-US" sz="2200" dirty="0" smtClean="0"/>
              <a:t> </a:t>
            </a:r>
            <a:r>
              <a:rPr lang="en-US" sz="2200" dirty="0" err="1" smtClean="0"/>
              <a:t>bày</a:t>
            </a:r>
            <a:r>
              <a:rPr lang="en-US" sz="2200" dirty="0" smtClean="0"/>
              <a:t> </a:t>
            </a:r>
            <a:r>
              <a:rPr lang="en-US" sz="2200" dirty="0" err="1"/>
              <a:t>được</a:t>
            </a:r>
            <a:r>
              <a:rPr lang="en-US" sz="2200" dirty="0"/>
              <a:t> </a:t>
            </a:r>
            <a:r>
              <a:rPr lang="en-US" sz="2200" dirty="0" err="1"/>
              <a:t>thuật</a:t>
            </a:r>
            <a:r>
              <a:rPr lang="en-US" sz="2200" dirty="0"/>
              <a:t> </a:t>
            </a:r>
            <a:r>
              <a:rPr lang="en-US" sz="2200" dirty="0" err="1"/>
              <a:t>toán</a:t>
            </a:r>
            <a:r>
              <a:rPr lang="en-US" sz="2200" dirty="0"/>
              <a:t> </a:t>
            </a:r>
            <a:r>
              <a:rPr lang="en-US" sz="2200" dirty="0" err="1"/>
              <a:t>thêm</a:t>
            </a:r>
            <a:r>
              <a:rPr lang="en-US" sz="2200" dirty="0"/>
              <a:t> </a:t>
            </a:r>
            <a:r>
              <a:rPr lang="en-US" sz="2200" dirty="0" err="1"/>
              <a:t>một</a:t>
            </a:r>
            <a:r>
              <a:rPr lang="en-US" sz="2200" dirty="0"/>
              <a:t> node </a:t>
            </a:r>
            <a:r>
              <a:rPr lang="en-US" sz="2200" dirty="0" err="1"/>
              <a:t>vào</a:t>
            </a:r>
            <a:r>
              <a:rPr lang="en-US" sz="2200" dirty="0"/>
              <a:t> </a:t>
            </a:r>
            <a:r>
              <a:rPr lang="en-US" sz="2200" dirty="0" err="1"/>
              <a:t>cây</a:t>
            </a:r>
            <a:r>
              <a:rPr lang="en-US" sz="2200" dirty="0"/>
              <a:t> </a:t>
            </a:r>
            <a:r>
              <a:rPr lang="en-US" sz="2200" dirty="0" err="1"/>
              <a:t>nhị</a:t>
            </a:r>
            <a:r>
              <a:rPr lang="en-US" sz="2200" dirty="0"/>
              <a:t> </a:t>
            </a:r>
            <a:r>
              <a:rPr lang="en-US" sz="2200" dirty="0" err="1"/>
              <a:t>phân</a:t>
            </a:r>
            <a:r>
              <a:rPr lang="en-US" sz="2200" dirty="0"/>
              <a:t> </a:t>
            </a:r>
            <a:r>
              <a:rPr lang="en-US" sz="2200" dirty="0" err="1" smtClean="0"/>
              <a:t>tìm</a:t>
            </a:r>
            <a:r>
              <a:rPr lang="en-US" sz="2200" dirty="0"/>
              <a:t> </a:t>
            </a:r>
            <a:r>
              <a:rPr lang="en-US" sz="2200" dirty="0" err="1" smtClean="0"/>
              <a:t>kiếm</a:t>
            </a:r>
            <a:r>
              <a:rPr lang="en-US" sz="2200" dirty="0"/>
              <a:t>.</a:t>
            </a:r>
            <a:endParaRPr lang="en-US" sz="2200" b="1" dirty="0"/>
          </a:p>
          <a:p>
            <a:pPr lvl="0"/>
            <a:r>
              <a:rPr lang="en-US" sz="2200" b="1" dirty="0" smtClean="0"/>
              <a:t>  </a:t>
            </a:r>
            <a:r>
              <a:rPr lang="en-US" sz="2200" b="1" dirty="0" err="1" smtClean="0"/>
              <a:t>Về</a:t>
            </a:r>
            <a:r>
              <a:rPr lang="en-US" sz="2200" b="1" dirty="0" smtClean="0"/>
              <a:t> </a:t>
            </a:r>
            <a:r>
              <a:rPr lang="en-US" sz="2200" b="1" dirty="0" err="1"/>
              <a:t>kỹ</a:t>
            </a:r>
            <a:r>
              <a:rPr lang="en-US" sz="2200" b="1" dirty="0"/>
              <a:t> </a:t>
            </a:r>
            <a:r>
              <a:rPr lang="en-US" sz="2200" b="1" dirty="0" err="1"/>
              <a:t>năng</a:t>
            </a:r>
            <a:endParaRPr lang="en-US" sz="2200" b="1" dirty="0"/>
          </a:p>
          <a:p>
            <a:pPr lvl="1"/>
            <a:r>
              <a:rPr lang="en-US" sz="2200" dirty="0" err="1"/>
              <a:t>Viết</a:t>
            </a:r>
            <a:r>
              <a:rPr lang="en-US" sz="2200" dirty="0"/>
              <a:t> </a:t>
            </a:r>
            <a:r>
              <a:rPr lang="en-US" sz="2200" dirty="0" err="1"/>
              <a:t>được</a:t>
            </a:r>
            <a:r>
              <a:rPr lang="en-US" sz="2200" dirty="0"/>
              <a:t> </a:t>
            </a:r>
            <a:r>
              <a:rPr lang="en-US" sz="2200" dirty="0" err="1"/>
              <a:t>hàm</a:t>
            </a:r>
            <a:r>
              <a:rPr lang="en-US" sz="2200" dirty="0"/>
              <a:t>  </a:t>
            </a:r>
            <a:r>
              <a:rPr lang="en-US" sz="2200" dirty="0" err="1"/>
              <a:t>thêm</a:t>
            </a:r>
            <a:r>
              <a:rPr lang="en-US" sz="2200" dirty="0"/>
              <a:t> </a:t>
            </a:r>
            <a:r>
              <a:rPr lang="en-US" sz="2200" dirty="0" err="1"/>
              <a:t>một</a:t>
            </a:r>
            <a:r>
              <a:rPr lang="en-US" sz="2200" dirty="0"/>
              <a:t> node </a:t>
            </a:r>
            <a:r>
              <a:rPr lang="en-US" sz="2200" dirty="0" err="1"/>
              <a:t>vào</a:t>
            </a:r>
            <a:r>
              <a:rPr lang="en-US" sz="2200" dirty="0"/>
              <a:t> </a:t>
            </a:r>
            <a:r>
              <a:rPr lang="en-US" sz="2200" dirty="0" err="1"/>
              <a:t>cây</a:t>
            </a:r>
            <a:r>
              <a:rPr lang="en-US" sz="2200" dirty="0"/>
              <a:t> </a:t>
            </a:r>
            <a:r>
              <a:rPr lang="en-US" sz="2200" dirty="0" err="1"/>
              <a:t>nhị</a:t>
            </a:r>
            <a:r>
              <a:rPr lang="en-US" sz="2200" dirty="0"/>
              <a:t> </a:t>
            </a:r>
            <a:r>
              <a:rPr lang="en-US" sz="2200" dirty="0" err="1"/>
              <a:t>phân</a:t>
            </a:r>
            <a:r>
              <a:rPr lang="en-US" sz="2200" dirty="0"/>
              <a:t> </a:t>
            </a:r>
            <a:r>
              <a:rPr lang="en-US" sz="2200" dirty="0" err="1"/>
              <a:t>tìm</a:t>
            </a:r>
            <a:r>
              <a:rPr lang="en-US" sz="2200" dirty="0"/>
              <a:t> </a:t>
            </a:r>
            <a:r>
              <a:rPr lang="en-US" sz="2200" dirty="0" err="1"/>
              <a:t>kiếm</a:t>
            </a:r>
            <a:r>
              <a:rPr lang="en-US" sz="2200" dirty="0"/>
              <a:t> </a:t>
            </a:r>
            <a:r>
              <a:rPr lang="en-US" sz="2200" dirty="0" err="1"/>
              <a:t>bằng</a:t>
            </a:r>
            <a:r>
              <a:rPr lang="en-US" sz="2200" dirty="0"/>
              <a:t> </a:t>
            </a:r>
            <a:r>
              <a:rPr lang="en-US" sz="2200" dirty="0" err="1"/>
              <a:t>ngôn</a:t>
            </a:r>
            <a:r>
              <a:rPr lang="en-US" sz="2200" dirty="0"/>
              <a:t> </a:t>
            </a:r>
            <a:r>
              <a:rPr lang="en-US" sz="2200" dirty="0" err="1"/>
              <a:t>ngữ</a:t>
            </a:r>
            <a:r>
              <a:rPr lang="en-US" sz="2200" dirty="0"/>
              <a:t> C/C++.</a:t>
            </a:r>
            <a:endParaRPr lang="en-US" sz="2200" b="1" dirty="0"/>
          </a:p>
          <a:p>
            <a:pPr lvl="1"/>
            <a:r>
              <a:rPr lang="en-US" sz="2200" dirty="0" err="1" smtClean="0"/>
              <a:t>Thực</a:t>
            </a:r>
            <a:r>
              <a:rPr lang="en-US" sz="2200" dirty="0" smtClean="0"/>
              <a:t> </a:t>
            </a:r>
            <a:r>
              <a:rPr lang="en-US" sz="2200" dirty="0" err="1" smtClean="0"/>
              <a:t>hiện</a:t>
            </a:r>
            <a:r>
              <a:rPr lang="en-US" sz="2200" dirty="0" smtClean="0"/>
              <a:t> </a:t>
            </a:r>
            <a:r>
              <a:rPr lang="en-US" sz="2200" dirty="0" err="1" smtClean="0"/>
              <a:t>được</a:t>
            </a:r>
            <a:r>
              <a:rPr lang="en-US" sz="2200" dirty="0" smtClean="0"/>
              <a:t> </a:t>
            </a:r>
            <a:r>
              <a:rPr lang="en-US" sz="2200" dirty="0" err="1" smtClean="0"/>
              <a:t>thao</a:t>
            </a:r>
            <a:r>
              <a:rPr lang="en-US" sz="2200" dirty="0" smtClean="0"/>
              <a:t> </a:t>
            </a:r>
            <a:r>
              <a:rPr lang="en-US" sz="2200" dirty="0" err="1" smtClean="0"/>
              <a:t>tác</a:t>
            </a:r>
            <a:r>
              <a:rPr lang="en-US" sz="2200" dirty="0" smtClean="0"/>
              <a:t> </a:t>
            </a:r>
            <a:r>
              <a:rPr lang="en-US" sz="2200" dirty="0" err="1" smtClean="0"/>
              <a:t>thêm</a:t>
            </a:r>
            <a:r>
              <a:rPr lang="en-US" sz="2200" dirty="0" smtClean="0"/>
              <a:t> </a:t>
            </a:r>
            <a:r>
              <a:rPr lang="en-US" sz="2200" dirty="0" err="1"/>
              <a:t>một</a:t>
            </a:r>
            <a:r>
              <a:rPr lang="en-US" sz="2200" dirty="0"/>
              <a:t> node </a:t>
            </a:r>
            <a:r>
              <a:rPr lang="en-US" sz="2200" dirty="0" err="1"/>
              <a:t>vào</a:t>
            </a:r>
            <a:r>
              <a:rPr lang="en-US" sz="2200" dirty="0"/>
              <a:t> </a:t>
            </a:r>
            <a:r>
              <a:rPr lang="en-US" sz="2200" dirty="0" err="1"/>
              <a:t>cây</a:t>
            </a:r>
            <a:r>
              <a:rPr lang="en-US" sz="2200" dirty="0"/>
              <a:t> </a:t>
            </a:r>
            <a:r>
              <a:rPr lang="en-US" sz="2200" dirty="0" err="1"/>
              <a:t>nhị</a:t>
            </a:r>
            <a:r>
              <a:rPr lang="en-US" sz="2200" dirty="0"/>
              <a:t> </a:t>
            </a:r>
            <a:r>
              <a:rPr lang="en-US" sz="2200" dirty="0" err="1"/>
              <a:t>phân</a:t>
            </a:r>
            <a:r>
              <a:rPr lang="en-US" sz="2200" dirty="0"/>
              <a:t> </a:t>
            </a:r>
            <a:r>
              <a:rPr lang="en-US" sz="2200" dirty="0" err="1"/>
              <a:t>tìm</a:t>
            </a:r>
            <a:r>
              <a:rPr lang="en-US" sz="2200" dirty="0"/>
              <a:t> </a:t>
            </a:r>
            <a:r>
              <a:rPr lang="en-US" sz="2200" dirty="0" err="1"/>
              <a:t>kiếm</a:t>
            </a:r>
            <a:r>
              <a:rPr lang="en-US" sz="2200" dirty="0"/>
              <a:t>.</a:t>
            </a:r>
            <a:endParaRPr lang="en-US" sz="2200" b="1" dirty="0" smtClean="0"/>
          </a:p>
          <a:p>
            <a:pPr lvl="0"/>
            <a:r>
              <a:rPr lang="en-US" sz="2200" b="1" dirty="0" smtClean="0"/>
              <a:t>  </a:t>
            </a:r>
            <a:r>
              <a:rPr lang="en-US" sz="2200" b="1" dirty="0" err="1" smtClean="0"/>
              <a:t>Về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thái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độ</a:t>
            </a:r>
            <a:endParaRPr lang="en-US" sz="2200" b="1" dirty="0" smtClean="0"/>
          </a:p>
          <a:p>
            <a:pPr lvl="1"/>
            <a:r>
              <a:rPr lang="en-US" sz="2200" dirty="0" err="1" smtClean="0"/>
              <a:t>Rèn</a:t>
            </a:r>
            <a:r>
              <a:rPr lang="en-US" sz="2200" dirty="0" smtClean="0"/>
              <a:t> </a:t>
            </a:r>
            <a:r>
              <a:rPr lang="en-US" sz="2200" dirty="0" err="1"/>
              <a:t>luyện</a:t>
            </a:r>
            <a:r>
              <a:rPr lang="en-US" sz="2200" dirty="0"/>
              <a:t> </a:t>
            </a:r>
            <a:r>
              <a:rPr lang="en-US" sz="2200" dirty="0" err="1"/>
              <a:t>tính</a:t>
            </a:r>
            <a:r>
              <a:rPr lang="en-US" sz="2200" dirty="0"/>
              <a:t> </a:t>
            </a:r>
            <a:r>
              <a:rPr lang="en-US" sz="2200" dirty="0" err="1"/>
              <a:t>độc</a:t>
            </a:r>
            <a:r>
              <a:rPr lang="en-US" sz="2200" dirty="0"/>
              <a:t> </a:t>
            </a:r>
            <a:r>
              <a:rPr lang="en-US" sz="2200" dirty="0" err="1"/>
              <a:t>lập</a:t>
            </a:r>
            <a:r>
              <a:rPr lang="en-US" sz="2200" dirty="0"/>
              <a:t>, </a:t>
            </a:r>
            <a:r>
              <a:rPr lang="en-US" sz="2200" dirty="0" err="1" smtClean="0"/>
              <a:t>phối</a:t>
            </a:r>
            <a:r>
              <a:rPr lang="en-US" sz="2200" dirty="0" smtClean="0"/>
              <a:t> </a:t>
            </a:r>
            <a:r>
              <a:rPr lang="en-US" sz="2200" dirty="0" err="1"/>
              <a:t>hợp</a:t>
            </a:r>
            <a:r>
              <a:rPr lang="en-US" sz="2200" dirty="0"/>
              <a:t> </a:t>
            </a:r>
            <a:r>
              <a:rPr lang="en-US" sz="2200" dirty="0" err="1"/>
              <a:t>làm</a:t>
            </a:r>
            <a:r>
              <a:rPr lang="en-US" sz="2200" dirty="0"/>
              <a:t> </a:t>
            </a:r>
            <a:r>
              <a:rPr lang="en-US" sz="2200" dirty="0" err="1"/>
              <a:t>việc</a:t>
            </a:r>
            <a:r>
              <a:rPr lang="en-US" sz="2200" dirty="0"/>
              <a:t> </a:t>
            </a:r>
            <a:r>
              <a:rPr lang="en-US" sz="2200" dirty="0" err="1"/>
              <a:t>theo</a:t>
            </a:r>
            <a:r>
              <a:rPr lang="en-US" sz="2200" dirty="0"/>
              <a:t> </a:t>
            </a:r>
            <a:r>
              <a:rPr lang="en-US" sz="2200" dirty="0" err="1"/>
              <a:t>nhóm</a:t>
            </a:r>
            <a:r>
              <a:rPr lang="en-US" sz="2200" dirty="0"/>
              <a:t>.</a:t>
            </a:r>
            <a:endParaRPr lang="en-US" sz="2200" b="1" dirty="0"/>
          </a:p>
          <a:p>
            <a:pPr lvl="1"/>
            <a:r>
              <a:rPr lang="en-US" sz="2200" dirty="0" err="1"/>
              <a:t>Rèn</a:t>
            </a:r>
            <a:r>
              <a:rPr lang="en-US" sz="2200" dirty="0"/>
              <a:t> </a:t>
            </a:r>
            <a:r>
              <a:rPr lang="en-US" sz="2200" dirty="0" err="1"/>
              <a:t>luyện</a:t>
            </a:r>
            <a:r>
              <a:rPr lang="en-US" sz="2200" dirty="0"/>
              <a:t> </a:t>
            </a:r>
            <a:r>
              <a:rPr lang="en-US" sz="2200" dirty="0" err="1"/>
              <a:t>tính</a:t>
            </a:r>
            <a:r>
              <a:rPr lang="en-US" sz="2200" dirty="0"/>
              <a:t> </a:t>
            </a:r>
            <a:r>
              <a:rPr lang="en-US" sz="2200" dirty="0" err="1"/>
              <a:t>cẩn</a:t>
            </a:r>
            <a:r>
              <a:rPr lang="en-US" sz="2200" dirty="0"/>
              <a:t> </a:t>
            </a:r>
            <a:r>
              <a:rPr lang="en-US" sz="2200" dirty="0" err="1"/>
              <a:t>thận</a:t>
            </a:r>
            <a:r>
              <a:rPr lang="en-US" sz="2200" dirty="0"/>
              <a:t>, </a:t>
            </a:r>
            <a:r>
              <a:rPr lang="en-US" sz="2200" dirty="0" err="1"/>
              <a:t>chính</a:t>
            </a:r>
            <a:r>
              <a:rPr lang="en-US" sz="2200" dirty="0"/>
              <a:t> </a:t>
            </a:r>
            <a:r>
              <a:rPr lang="en-US" sz="2200" dirty="0" err="1"/>
              <a:t>xác</a:t>
            </a:r>
            <a:r>
              <a:rPr lang="en-US" sz="2200" dirty="0"/>
              <a:t> </a:t>
            </a:r>
            <a:r>
              <a:rPr lang="en-US" sz="2200" dirty="0" err="1"/>
              <a:t>trong</a:t>
            </a:r>
            <a:r>
              <a:rPr lang="en-US" sz="2200" dirty="0"/>
              <a:t> </a:t>
            </a:r>
            <a:r>
              <a:rPr lang="en-US" sz="2200" dirty="0" err="1"/>
              <a:t>lập</a:t>
            </a:r>
            <a:r>
              <a:rPr lang="en-US" sz="2200" dirty="0"/>
              <a:t> </a:t>
            </a:r>
            <a:r>
              <a:rPr lang="en-US" sz="2200" dirty="0" err="1"/>
              <a:t>trình</a:t>
            </a:r>
            <a:r>
              <a:rPr lang="en-US" sz="2200" dirty="0"/>
              <a:t>.</a:t>
            </a:r>
            <a:endParaRPr lang="en-US" sz="2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C5457-6D25-4692-8A55-BD704CBD0F5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2672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 txBox="1">
            <a:spLocks noChangeArrowheads="1"/>
          </p:cNvSpPr>
          <p:nvPr/>
        </p:nvSpPr>
        <p:spPr bwMode="auto">
          <a:xfrm>
            <a:off x="362464" y="90171"/>
            <a:ext cx="8586273" cy="112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b="1" dirty="0" smtClean="0">
                <a:solidFill>
                  <a:srgbClr val="0070C0"/>
                </a:solidFill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</a:rPr>
              <a:t>Định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nghĩa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cây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nhị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phân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tìm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kiếm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4572000" y="1465956"/>
            <a:ext cx="4572000" cy="4572000"/>
          </a:xfrm>
          <a:prstGeom prst="round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284913" y="1676400"/>
            <a:ext cx="971550" cy="739775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0" y="1447800"/>
            <a:ext cx="4572000" cy="4648200"/>
          </a:xfrm>
          <a:prstGeom prst="round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6500813" y="17891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48288" y="25812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7724775" y="25812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629150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211888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7004050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8443913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7437438" y="43100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5780088" y="43100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9230" name="Line 13"/>
          <p:cNvSpPr>
            <a:spLocks noChangeShapeType="1"/>
          </p:cNvSpPr>
          <p:nvPr/>
        </p:nvSpPr>
        <p:spPr bwMode="auto">
          <a:xfrm flipH="1">
            <a:off x="5780088" y="2151063"/>
            <a:ext cx="792162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1" name="Line 14"/>
          <p:cNvSpPr>
            <a:spLocks noChangeShapeType="1"/>
          </p:cNvSpPr>
          <p:nvPr/>
        </p:nvSpPr>
        <p:spPr bwMode="auto">
          <a:xfrm>
            <a:off x="6958013" y="2163763"/>
            <a:ext cx="838200" cy="4905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2" name="Line 15"/>
          <p:cNvSpPr>
            <a:spLocks noChangeShapeType="1"/>
          </p:cNvSpPr>
          <p:nvPr/>
        </p:nvSpPr>
        <p:spPr bwMode="auto">
          <a:xfrm flipH="1">
            <a:off x="4987925" y="3014663"/>
            <a:ext cx="433388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3" name="Line 16"/>
          <p:cNvSpPr>
            <a:spLocks noChangeShapeType="1"/>
          </p:cNvSpPr>
          <p:nvPr/>
        </p:nvSpPr>
        <p:spPr bwMode="auto">
          <a:xfrm>
            <a:off x="5780088" y="3014663"/>
            <a:ext cx="504825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4" name="Line 17"/>
          <p:cNvSpPr>
            <a:spLocks noChangeShapeType="1"/>
          </p:cNvSpPr>
          <p:nvPr/>
        </p:nvSpPr>
        <p:spPr bwMode="auto">
          <a:xfrm flipH="1">
            <a:off x="6140450" y="3951288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5" name="Line 18"/>
          <p:cNvSpPr>
            <a:spLocks noChangeShapeType="1"/>
          </p:cNvSpPr>
          <p:nvPr/>
        </p:nvSpPr>
        <p:spPr bwMode="auto">
          <a:xfrm flipH="1">
            <a:off x="7437438" y="301466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6" name="Line 19"/>
          <p:cNvSpPr>
            <a:spLocks noChangeShapeType="1"/>
          </p:cNvSpPr>
          <p:nvPr/>
        </p:nvSpPr>
        <p:spPr bwMode="auto">
          <a:xfrm>
            <a:off x="8156575" y="301466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7" name="Line 20"/>
          <p:cNvSpPr>
            <a:spLocks noChangeShapeType="1"/>
          </p:cNvSpPr>
          <p:nvPr/>
        </p:nvSpPr>
        <p:spPr bwMode="auto">
          <a:xfrm>
            <a:off x="7364413" y="3878263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Oval 4"/>
          <p:cNvSpPr>
            <a:spLocks noChangeArrowheads="1"/>
          </p:cNvSpPr>
          <p:nvPr/>
        </p:nvSpPr>
        <p:spPr bwMode="auto">
          <a:xfrm>
            <a:off x="1871663" y="19113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39" name="Oval 5"/>
          <p:cNvSpPr>
            <a:spLocks noChangeArrowheads="1"/>
          </p:cNvSpPr>
          <p:nvPr/>
        </p:nvSpPr>
        <p:spPr bwMode="auto">
          <a:xfrm>
            <a:off x="719138" y="27035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40" name="Oval 6"/>
          <p:cNvSpPr>
            <a:spLocks noChangeArrowheads="1"/>
          </p:cNvSpPr>
          <p:nvPr/>
        </p:nvSpPr>
        <p:spPr bwMode="auto">
          <a:xfrm>
            <a:off x="3095625" y="27035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41" name="Oval 7"/>
          <p:cNvSpPr>
            <a:spLocks noChangeArrowheads="1"/>
          </p:cNvSpPr>
          <p:nvPr/>
        </p:nvSpPr>
        <p:spPr bwMode="auto">
          <a:xfrm>
            <a:off x="0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42" name="Oval 8"/>
          <p:cNvSpPr>
            <a:spLocks noChangeArrowheads="1"/>
          </p:cNvSpPr>
          <p:nvPr/>
        </p:nvSpPr>
        <p:spPr bwMode="auto">
          <a:xfrm>
            <a:off x="1582738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43" name="Oval 9"/>
          <p:cNvSpPr>
            <a:spLocks noChangeArrowheads="1"/>
          </p:cNvSpPr>
          <p:nvPr/>
        </p:nvSpPr>
        <p:spPr bwMode="auto">
          <a:xfrm>
            <a:off x="2374900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44" name="Oval 10"/>
          <p:cNvSpPr>
            <a:spLocks noChangeArrowheads="1"/>
          </p:cNvSpPr>
          <p:nvPr/>
        </p:nvSpPr>
        <p:spPr bwMode="auto">
          <a:xfrm>
            <a:off x="3814763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45" name="Oval 11"/>
          <p:cNvSpPr>
            <a:spLocks noChangeArrowheads="1"/>
          </p:cNvSpPr>
          <p:nvPr/>
        </p:nvSpPr>
        <p:spPr bwMode="auto">
          <a:xfrm>
            <a:off x="2808288" y="44323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46" name="Oval 12"/>
          <p:cNvSpPr>
            <a:spLocks noChangeArrowheads="1"/>
          </p:cNvSpPr>
          <p:nvPr/>
        </p:nvSpPr>
        <p:spPr bwMode="auto">
          <a:xfrm>
            <a:off x="1150938" y="44323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3102" name="Line 13"/>
          <p:cNvSpPr>
            <a:spLocks noChangeShapeType="1"/>
          </p:cNvSpPr>
          <p:nvPr/>
        </p:nvSpPr>
        <p:spPr bwMode="auto">
          <a:xfrm flipH="1">
            <a:off x="1150938" y="2273300"/>
            <a:ext cx="792162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3" name="Line 14"/>
          <p:cNvSpPr>
            <a:spLocks noChangeShapeType="1"/>
          </p:cNvSpPr>
          <p:nvPr/>
        </p:nvSpPr>
        <p:spPr bwMode="auto">
          <a:xfrm>
            <a:off x="2328863" y="2286000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4" name="Line 15"/>
          <p:cNvSpPr>
            <a:spLocks noChangeShapeType="1"/>
          </p:cNvSpPr>
          <p:nvPr/>
        </p:nvSpPr>
        <p:spPr bwMode="auto">
          <a:xfrm flipH="1">
            <a:off x="358775" y="3136900"/>
            <a:ext cx="433388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5" name="Line 16"/>
          <p:cNvSpPr>
            <a:spLocks noChangeShapeType="1"/>
          </p:cNvSpPr>
          <p:nvPr/>
        </p:nvSpPr>
        <p:spPr bwMode="auto">
          <a:xfrm>
            <a:off x="1150938" y="3136900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6" name="Line 17"/>
          <p:cNvSpPr>
            <a:spLocks noChangeShapeType="1"/>
          </p:cNvSpPr>
          <p:nvPr/>
        </p:nvSpPr>
        <p:spPr bwMode="auto">
          <a:xfrm flipH="1">
            <a:off x="1511300" y="4073525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7" name="Line 18"/>
          <p:cNvSpPr>
            <a:spLocks noChangeShapeType="1"/>
          </p:cNvSpPr>
          <p:nvPr/>
        </p:nvSpPr>
        <p:spPr bwMode="auto">
          <a:xfrm flipH="1">
            <a:off x="2808288" y="31369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8" name="Line 19"/>
          <p:cNvSpPr>
            <a:spLocks noChangeShapeType="1"/>
          </p:cNvSpPr>
          <p:nvPr/>
        </p:nvSpPr>
        <p:spPr bwMode="auto">
          <a:xfrm>
            <a:off x="3527425" y="31369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9" name="Line 20"/>
          <p:cNvSpPr>
            <a:spLocks noChangeShapeType="1"/>
          </p:cNvSpPr>
          <p:nvPr/>
        </p:nvSpPr>
        <p:spPr bwMode="auto">
          <a:xfrm>
            <a:off x="2735263" y="4000500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err="1" smtClean="0">
                <a:solidFill>
                  <a:srgbClr val="0070C0"/>
                </a:solidFill>
              </a:rPr>
              <a:t>Duyệt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cây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theo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thứ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tự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giữa</a:t>
            </a:r>
            <a:r>
              <a:rPr lang="en-US" b="1" dirty="0" smtClean="0">
                <a:solidFill>
                  <a:srgbClr val="0070C0"/>
                </a:solidFill>
              </a:rPr>
              <a:t> (LNR):</a:t>
            </a:r>
          </a:p>
        </p:txBody>
      </p:sp>
      <p:sp>
        <p:nvSpPr>
          <p:cNvPr id="2" name="Rectangle 1"/>
          <p:cNvSpPr/>
          <p:nvPr/>
        </p:nvSpPr>
        <p:spPr>
          <a:xfrm>
            <a:off x="4799221" y="5173654"/>
            <a:ext cx="405534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65279" y="5180860"/>
            <a:ext cx="450850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</a:t>
            </a:r>
          </a:p>
        </p:txBody>
      </p:sp>
      <p:sp>
        <p:nvSpPr>
          <p:cNvPr id="73" name="Rectangle 72"/>
          <p:cNvSpPr/>
          <p:nvPr/>
        </p:nvSpPr>
        <p:spPr>
          <a:xfrm>
            <a:off x="654206" y="5180860"/>
            <a:ext cx="450850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15</a:t>
            </a:r>
          </a:p>
        </p:txBody>
      </p:sp>
      <p:sp>
        <p:nvSpPr>
          <p:cNvPr id="74" name="Rectangle 73"/>
          <p:cNvSpPr/>
          <p:nvPr/>
        </p:nvSpPr>
        <p:spPr>
          <a:xfrm>
            <a:off x="1091617" y="5180860"/>
            <a:ext cx="450849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40</a:t>
            </a:r>
          </a:p>
        </p:txBody>
      </p:sp>
      <p:sp>
        <p:nvSpPr>
          <p:cNvPr id="75" name="Rectangle 74"/>
          <p:cNvSpPr/>
          <p:nvPr/>
        </p:nvSpPr>
        <p:spPr>
          <a:xfrm>
            <a:off x="1580543" y="5180860"/>
            <a:ext cx="450850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7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047245" y="5180860"/>
            <a:ext cx="450849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36</a:t>
            </a:r>
          </a:p>
        </p:txBody>
      </p:sp>
      <p:sp>
        <p:nvSpPr>
          <p:cNvPr id="77" name="Rectangle 76"/>
          <p:cNvSpPr/>
          <p:nvPr/>
        </p:nvSpPr>
        <p:spPr>
          <a:xfrm>
            <a:off x="2529284" y="5180860"/>
            <a:ext cx="450850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95628" y="5180860"/>
            <a:ext cx="450849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</a:t>
            </a:r>
          </a:p>
        </p:txBody>
      </p:sp>
      <p:sp>
        <p:nvSpPr>
          <p:cNvPr id="79" name="Rectangle 78"/>
          <p:cNvSpPr/>
          <p:nvPr/>
        </p:nvSpPr>
        <p:spPr>
          <a:xfrm>
            <a:off x="3481558" y="5180860"/>
            <a:ext cx="450850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23</a:t>
            </a:r>
          </a:p>
        </p:txBody>
      </p:sp>
      <p:sp>
        <p:nvSpPr>
          <p:cNvPr id="96" name="Rectangle 95"/>
          <p:cNvSpPr/>
          <p:nvPr/>
        </p:nvSpPr>
        <p:spPr>
          <a:xfrm>
            <a:off x="3976298" y="5179452"/>
            <a:ext cx="450849" cy="2905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6</a:t>
            </a:r>
          </a:p>
        </p:txBody>
      </p:sp>
      <p:sp>
        <p:nvSpPr>
          <p:cNvPr id="58" name="Rectangle 3"/>
          <p:cNvSpPr>
            <a:spLocks noGrp="1" noChangeArrowheads="1"/>
          </p:cNvSpPr>
          <p:nvPr>
            <p:ph idx="1"/>
          </p:nvPr>
        </p:nvSpPr>
        <p:spPr>
          <a:xfrm>
            <a:off x="35719" y="1933574"/>
            <a:ext cx="4527550" cy="34004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phân</a:t>
            </a:r>
            <a:endParaRPr lang="en-US" dirty="0" smtClean="0">
              <a:solidFill>
                <a:srgbClr val="FF0000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node </a:t>
            </a:r>
            <a:r>
              <a:rPr lang="en-US" dirty="0" err="1" smtClean="0"/>
              <a:t>bất</a:t>
            </a:r>
            <a:r>
              <a:rPr lang="en-US" dirty="0" smtClean="0"/>
              <a:t> </a:t>
            </a:r>
            <a:r>
              <a:rPr lang="en-US" dirty="0" err="1" smtClean="0"/>
              <a:t>kỳ</a:t>
            </a:r>
            <a:r>
              <a:rPr lang="en-US" dirty="0" smtClean="0"/>
              <a:t> </a:t>
            </a:r>
            <a:r>
              <a:rPr lang="en-US" dirty="0" err="1" smtClean="0"/>
              <a:t>luôn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lớn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hơn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tất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</a:t>
            </a:r>
            <a:r>
              <a:rPr lang="en-US" dirty="0" smtClean="0">
                <a:solidFill>
                  <a:srgbClr val="FF0000"/>
                </a:solidFill>
              </a:rPr>
              <a:t> node </a:t>
            </a:r>
            <a:r>
              <a:rPr lang="en-US" dirty="0" err="1" smtClean="0">
                <a:solidFill>
                  <a:srgbClr val="FF0000"/>
                </a:solidFill>
              </a:rPr>
              <a:t>bên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trái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nhỏ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hơn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tất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</a:t>
            </a:r>
            <a:r>
              <a:rPr lang="en-US" dirty="0" smtClean="0">
                <a:solidFill>
                  <a:srgbClr val="FF0000"/>
                </a:solidFill>
              </a:rPr>
              <a:t> node </a:t>
            </a:r>
            <a:r>
              <a:rPr lang="en-US" dirty="0" err="1" smtClean="0">
                <a:solidFill>
                  <a:srgbClr val="FF0000"/>
                </a:solidFill>
              </a:rPr>
              <a:t>bên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phải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230998" y="5173654"/>
            <a:ext cx="405535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</a:t>
            </a:r>
          </a:p>
        </p:txBody>
      </p:sp>
      <p:sp>
        <p:nvSpPr>
          <p:cNvPr id="62" name="Rectangle 61"/>
          <p:cNvSpPr/>
          <p:nvPr/>
        </p:nvSpPr>
        <p:spPr>
          <a:xfrm>
            <a:off x="5681994" y="5173654"/>
            <a:ext cx="405534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</a:t>
            </a:r>
          </a:p>
        </p:txBody>
      </p:sp>
      <p:sp>
        <p:nvSpPr>
          <p:cNvPr id="63" name="Rectangle 62"/>
          <p:cNvSpPr/>
          <p:nvPr/>
        </p:nvSpPr>
        <p:spPr>
          <a:xfrm>
            <a:off x="6072663" y="5173654"/>
            <a:ext cx="44608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6</a:t>
            </a:r>
          </a:p>
        </p:txBody>
      </p:sp>
      <p:sp>
        <p:nvSpPr>
          <p:cNvPr id="64" name="Rectangle 63"/>
          <p:cNvSpPr/>
          <p:nvPr/>
        </p:nvSpPr>
        <p:spPr>
          <a:xfrm>
            <a:off x="6560897" y="5181591"/>
            <a:ext cx="44608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7</a:t>
            </a:r>
          </a:p>
        </p:txBody>
      </p:sp>
      <p:sp>
        <p:nvSpPr>
          <p:cNvPr id="66" name="Rectangle 65"/>
          <p:cNvSpPr/>
          <p:nvPr/>
        </p:nvSpPr>
        <p:spPr>
          <a:xfrm>
            <a:off x="7060041" y="5173654"/>
            <a:ext cx="44608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15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552143" y="5173654"/>
            <a:ext cx="44608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23</a:t>
            </a:r>
          </a:p>
        </p:txBody>
      </p:sp>
      <p:sp>
        <p:nvSpPr>
          <p:cNvPr id="68" name="Rectangle 67"/>
          <p:cNvSpPr/>
          <p:nvPr/>
        </p:nvSpPr>
        <p:spPr>
          <a:xfrm>
            <a:off x="8025194" y="5173654"/>
            <a:ext cx="44608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36</a:t>
            </a:r>
          </a:p>
        </p:txBody>
      </p:sp>
      <p:sp>
        <p:nvSpPr>
          <p:cNvPr id="69" name="Rectangle 68"/>
          <p:cNvSpPr/>
          <p:nvPr/>
        </p:nvSpPr>
        <p:spPr>
          <a:xfrm>
            <a:off x="8501242" y="5173654"/>
            <a:ext cx="44608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 smtClean="0"/>
              <a:t>40</a:t>
            </a:r>
            <a:endParaRPr lang="en-US" sz="2000" b="1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7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37" grpId="2" animBg="1"/>
      <p:bldP spid="38" grpId="2" animBg="1"/>
      <p:bldP spid="39" grpId="2" animBg="1"/>
      <p:bldP spid="40" grpId="2" animBg="1"/>
      <p:bldP spid="41" grpId="2" animBg="1"/>
      <p:bldP spid="42" grpId="2" animBg="1"/>
      <p:bldP spid="43" grpId="2" animBg="1"/>
      <p:bldP spid="44" grpId="2" animBg="1"/>
      <p:bldP spid="45" grpId="2" animBg="1"/>
      <p:bldP spid="46" grpId="2" animBg="1"/>
      <p:bldP spid="3102" grpId="2" animBg="1"/>
      <p:bldP spid="3103" grpId="2" animBg="1"/>
      <p:bldP spid="3104" grpId="2" animBg="1"/>
      <p:bldP spid="3105" grpId="2" animBg="1"/>
      <p:bldP spid="3106" grpId="2" animBg="1"/>
      <p:bldP spid="3107" grpId="2" animBg="1"/>
      <p:bldP spid="3108" grpId="2" animBg="1"/>
      <p:bldP spid="3109" grpId="2" animBg="1"/>
      <p:bldP spid="9255" grpId="0"/>
      <p:bldP spid="72" grpId="1" animBg="1"/>
      <p:bldP spid="73" grpId="1" animBg="1"/>
      <p:bldP spid="74" grpId="1" animBg="1"/>
      <p:bldP spid="75" grpId="1" animBg="1"/>
      <p:bldP spid="76" grpId="1" animBg="1"/>
      <p:bldP spid="77" grpId="1" animBg="1"/>
      <p:bldP spid="78" grpId="1" animBg="1"/>
      <p:bldP spid="79" grpId="1" animBg="1"/>
      <p:bldP spid="9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Explosion 1 70"/>
          <p:cNvSpPr/>
          <p:nvPr/>
        </p:nvSpPr>
        <p:spPr>
          <a:xfrm>
            <a:off x="3309938" y="4489450"/>
            <a:ext cx="1566862" cy="1036638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/>
              <a:t>Thấy</a:t>
            </a:r>
            <a:r>
              <a:rPr lang="en-US" b="1" dirty="0"/>
              <a:t> </a:t>
            </a:r>
            <a:r>
              <a:rPr lang="en-US" b="1" dirty="0" err="1"/>
              <a:t>rồi</a:t>
            </a:r>
            <a:endParaRPr lang="en-US" b="1" dirty="0"/>
          </a:p>
        </p:txBody>
      </p:sp>
      <p:sp>
        <p:nvSpPr>
          <p:cNvPr id="108" name="Rectangle 107"/>
          <p:cNvSpPr/>
          <p:nvPr/>
        </p:nvSpPr>
        <p:spPr>
          <a:xfrm>
            <a:off x="4897438" y="1550988"/>
            <a:ext cx="4211637" cy="3368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1855788" y="1295400"/>
            <a:ext cx="798512" cy="795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2800" dirty="0"/>
              <a:t>23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2149475" y="17160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996950" y="25082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3373438" y="25082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277813" y="3373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1860550" y="3373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2652713" y="3373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4092575" y="3373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3086100" y="42370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1428750" y="42370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12302" name="Line 13"/>
          <p:cNvSpPr>
            <a:spLocks noChangeShapeType="1"/>
          </p:cNvSpPr>
          <p:nvPr/>
        </p:nvSpPr>
        <p:spPr bwMode="auto">
          <a:xfrm flipH="1">
            <a:off x="1428750" y="2078038"/>
            <a:ext cx="792163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3" name="Line 14"/>
          <p:cNvSpPr>
            <a:spLocks noChangeShapeType="1"/>
          </p:cNvSpPr>
          <p:nvPr/>
        </p:nvSpPr>
        <p:spPr bwMode="auto">
          <a:xfrm>
            <a:off x="2606675" y="2090738"/>
            <a:ext cx="838200" cy="4905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4" name="Line 15"/>
          <p:cNvSpPr>
            <a:spLocks noChangeShapeType="1"/>
          </p:cNvSpPr>
          <p:nvPr/>
        </p:nvSpPr>
        <p:spPr bwMode="auto">
          <a:xfrm flipH="1">
            <a:off x="636588" y="2941638"/>
            <a:ext cx="433387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5" name="Line 16"/>
          <p:cNvSpPr>
            <a:spLocks noChangeShapeType="1"/>
          </p:cNvSpPr>
          <p:nvPr/>
        </p:nvSpPr>
        <p:spPr bwMode="auto">
          <a:xfrm>
            <a:off x="1428750" y="2941638"/>
            <a:ext cx="504825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6" name="Line 17"/>
          <p:cNvSpPr>
            <a:spLocks noChangeShapeType="1"/>
          </p:cNvSpPr>
          <p:nvPr/>
        </p:nvSpPr>
        <p:spPr bwMode="auto">
          <a:xfrm flipH="1">
            <a:off x="1789113" y="3878263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7" name="Line 18"/>
          <p:cNvSpPr>
            <a:spLocks noChangeShapeType="1"/>
          </p:cNvSpPr>
          <p:nvPr/>
        </p:nvSpPr>
        <p:spPr bwMode="auto">
          <a:xfrm flipH="1">
            <a:off x="3086100" y="2941638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8" name="Line 19"/>
          <p:cNvSpPr>
            <a:spLocks noChangeShapeType="1"/>
          </p:cNvSpPr>
          <p:nvPr/>
        </p:nvSpPr>
        <p:spPr bwMode="auto">
          <a:xfrm>
            <a:off x="3805238" y="2941638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9" name="Line 20"/>
          <p:cNvSpPr>
            <a:spLocks noChangeShapeType="1"/>
          </p:cNvSpPr>
          <p:nvPr/>
        </p:nvSpPr>
        <p:spPr bwMode="auto">
          <a:xfrm>
            <a:off x="3013075" y="3805238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76238" y="641350"/>
            <a:ext cx="1243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X = 23 ?</a:t>
            </a:r>
          </a:p>
        </p:txBody>
      </p:sp>
      <p:grpSp>
        <p:nvGrpSpPr>
          <p:cNvPr id="107" name="Group 106"/>
          <p:cNvGrpSpPr>
            <a:grpSpLocks/>
          </p:cNvGrpSpPr>
          <p:nvPr/>
        </p:nvGrpSpPr>
        <p:grpSpPr bwMode="auto">
          <a:xfrm>
            <a:off x="4897438" y="1819275"/>
            <a:ext cx="4114800" cy="2987675"/>
            <a:chOff x="4600479" y="1070349"/>
            <a:chExt cx="4319588" cy="3025775"/>
          </a:xfrm>
        </p:grpSpPr>
        <p:sp>
          <p:nvSpPr>
            <p:cNvPr id="90" name="Oval 4"/>
            <p:cNvSpPr>
              <a:spLocks noChangeArrowheads="1"/>
            </p:cNvSpPr>
            <p:nvPr/>
          </p:nvSpPr>
          <p:spPr bwMode="auto">
            <a:xfrm>
              <a:off x="6471967" y="1070349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+mn-cs"/>
                </a:rPr>
                <a:t>36</a:t>
              </a:r>
            </a:p>
          </p:txBody>
        </p:sp>
        <p:sp>
          <p:nvSpPr>
            <p:cNvPr id="91" name="Oval 5"/>
            <p:cNvSpPr>
              <a:spLocks noChangeArrowheads="1"/>
            </p:cNvSpPr>
            <p:nvPr/>
          </p:nvSpPr>
          <p:spPr bwMode="auto">
            <a:xfrm>
              <a:off x="5320410" y="1862968"/>
              <a:ext cx="503285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15</a:t>
              </a:r>
            </a:p>
          </p:txBody>
        </p:sp>
        <p:sp>
          <p:nvSpPr>
            <p:cNvPr id="92" name="Oval 6"/>
            <p:cNvSpPr>
              <a:spLocks noChangeArrowheads="1"/>
            </p:cNvSpPr>
            <p:nvPr/>
          </p:nvSpPr>
          <p:spPr bwMode="auto">
            <a:xfrm>
              <a:off x="7696850" y="1862968"/>
              <a:ext cx="503285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23</a:t>
              </a:r>
            </a:p>
          </p:txBody>
        </p:sp>
        <p:sp>
          <p:nvSpPr>
            <p:cNvPr id="93" name="Oval 7"/>
            <p:cNvSpPr>
              <a:spLocks noChangeArrowheads="1"/>
            </p:cNvSpPr>
            <p:nvPr/>
          </p:nvSpPr>
          <p:spPr bwMode="auto">
            <a:xfrm>
              <a:off x="4600479" y="2727934"/>
              <a:ext cx="504951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4</a:t>
              </a:r>
            </a:p>
          </p:txBody>
        </p:sp>
        <p:sp>
          <p:nvSpPr>
            <p:cNvPr id="94" name="Oval 8"/>
            <p:cNvSpPr>
              <a:spLocks noChangeArrowheads="1"/>
            </p:cNvSpPr>
            <p:nvPr/>
          </p:nvSpPr>
          <p:spPr bwMode="auto">
            <a:xfrm>
              <a:off x="6183661" y="2727934"/>
              <a:ext cx="504951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7</a:t>
              </a:r>
            </a:p>
          </p:txBody>
        </p:sp>
        <p:sp>
          <p:nvSpPr>
            <p:cNvPr id="95" name="Oval 9"/>
            <p:cNvSpPr>
              <a:spLocks noChangeArrowheads="1"/>
            </p:cNvSpPr>
            <p:nvPr/>
          </p:nvSpPr>
          <p:spPr bwMode="auto">
            <a:xfrm>
              <a:off x="6975252" y="2727934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1</a:t>
              </a:r>
            </a:p>
          </p:txBody>
        </p:sp>
        <p:sp>
          <p:nvSpPr>
            <p:cNvPr id="96" name="Oval 10"/>
            <p:cNvSpPr>
              <a:spLocks noChangeArrowheads="1"/>
            </p:cNvSpPr>
            <p:nvPr/>
          </p:nvSpPr>
          <p:spPr bwMode="auto">
            <a:xfrm>
              <a:off x="8415115" y="2727934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6</a:t>
              </a:r>
            </a:p>
          </p:txBody>
        </p:sp>
        <p:sp>
          <p:nvSpPr>
            <p:cNvPr id="97" name="Oval 11"/>
            <p:cNvSpPr>
              <a:spLocks noChangeArrowheads="1"/>
            </p:cNvSpPr>
            <p:nvPr/>
          </p:nvSpPr>
          <p:spPr bwMode="auto">
            <a:xfrm>
              <a:off x="7408544" y="3591292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3</a:t>
              </a:r>
            </a:p>
          </p:txBody>
        </p:sp>
        <p:sp>
          <p:nvSpPr>
            <p:cNvPr id="98" name="Oval 12"/>
            <p:cNvSpPr>
              <a:spLocks noChangeArrowheads="1"/>
            </p:cNvSpPr>
            <p:nvPr/>
          </p:nvSpPr>
          <p:spPr bwMode="auto">
            <a:xfrm>
              <a:off x="5752035" y="3591292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40</a:t>
              </a:r>
            </a:p>
          </p:txBody>
        </p:sp>
        <p:sp>
          <p:nvSpPr>
            <p:cNvPr id="12324" name="Line 13"/>
            <p:cNvSpPr>
              <a:spLocks noChangeShapeType="1"/>
            </p:cNvSpPr>
            <p:nvPr/>
          </p:nvSpPr>
          <p:spPr bwMode="auto">
            <a:xfrm flipH="1">
              <a:off x="5751417" y="1432299"/>
              <a:ext cx="792162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5" name="Line 14"/>
            <p:cNvSpPr>
              <a:spLocks noChangeShapeType="1"/>
            </p:cNvSpPr>
            <p:nvPr/>
          </p:nvSpPr>
          <p:spPr bwMode="auto">
            <a:xfrm>
              <a:off x="6929342" y="1444999"/>
              <a:ext cx="838200" cy="4905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6" name="Line 15"/>
            <p:cNvSpPr>
              <a:spLocks noChangeShapeType="1"/>
            </p:cNvSpPr>
            <p:nvPr/>
          </p:nvSpPr>
          <p:spPr bwMode="auto">
            <a:xfrm flipH="1">
              <a:off x="4959254" y="2295899"/>
              <a:ext cx="433388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7" name="Line 16"/>
            <p:cNvSpPr>
              <a:spLocks noChangeShapeType="1"/>
            </p:cNvSpPr>
            <p:nvPr/>
          </p:nvSpPr>
          <p:spPr bwMode="auto">
            <a:xfrm>
              <a:off x="5751417" y="2295899"/>
              <a:ext cx="504825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8" name="Line 17"/>
            <p:cNvSpPr>
              <a:spLocks noChangeShapeType="1"/>
            </p:cNvSpPr>
            <p:nvPr/>
          </p:nvSpPr>
          <p:spPr bwMode="auto">
            <a:xfrm flipH="1">
              <a:off x="6111779" y="3232524"/>
              <a:ext cx="215900" cy="4318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9" name="Line 18"/>
            <p:cNvSpPr>
              <a:spLocks noChangeShapeType="1"/>
            </p:cNvSpPr>
            <p:nvPr/>
          </p:nvSpPr>
          <p:spPr bwMode="auto">
            <a:xfrm flipH="1">
              <a:off x="7408767" y="2295899"/>
              <a:ext cx="431800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0" name="Line 19"/>
            <p:cNvSpPr>
              <a:spLocks noChangeShapeType="1"/>
            </p:cNvSpPr>
            <p:nvPr/>
          </p:nvSpPr>
          <p:spPr bwMode="auto">
            <a:xfrm>
              <a:off x="8127904" y="2295899"/>
              <a:ext cx="431800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1" name="Line 20"/>
            <p:cNvSpPr>
              <a:spLocks noChangeShapeType="1"/>
            </p:cNvSpPr>
            <p:nvPr/>
          </p:nvSpPr>
          <p:spPr bwMode="auto">
            <a:xfrm>
              <a:off x="7335742" y="3159499"/>
              <a:ext cx="215900" cy="504825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" name="Rectangle 111"/>
          <p:cNvSpPr/>
          <p:nvPr/>
        </p:nvSpPr>
        <p:spPr>
          <a:xfrm>
            <a:off x="6099175" y="874713"/>
            <a:ext cx="1458913" cy="4254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T(n) = n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1763713" y="827088"/>
            <a:ext cx="1458912" cy="4238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T(n) = </a:t>
            </a:r>
            <a:r>
              <a:rPr lang="en-US" b="1" dirty="0" err="1">
                <a:solidFill>
                  <a:schemeClr val="tx1"/>
                </a:solidFill>
              </a:rPr>
              <a:t>logn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6588" y="52844"/>
            <a:ext cx="8375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Vì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sao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gọi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là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cây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nhị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phân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tìm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kiếm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BST?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0.13593 0.1129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88" y="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593 0.11296 L 0.0526 0.23518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6 0.23518 L 0.1276 0.36852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108" grpId="0" animBg="1"/>
      <p:bldP spid="25" grpId="0" animBg="1"/>
      <p:bldP spid="25" grpId="1" animBg="1"/>
      <p:bldP spid="25" grpId="2" animBg="1"/>
      <p:bldP spid="25" grpId="3" animBg="1"/>
      <p:bldP spid="23" grpId="0"/>
      <p:bldP spid="23" grpId="1"/>
      <p:bldP spid="112" grpId="0" animBg="1"/>
      <p:bldP spid="1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algn="l" eaLnBrk="1" hangingPunct="1"/>
            <a:r>
              <a:rPr lang="en-US" b="1" dirty="0" smtClean="0">
                <a:solidFill>
                  <a:srgbClr val="0070C0"/>
                </a:solidFill>
              </a:rPr>
              <a:t>    II. </a:t>
            </a:r>
            <a:r>
              <a:rPr lang="en-US" b="1" dirty="0" err="1" smtClean="0">
                <a:solidFill>
                  <a:srgbClr val="0070C0"/>
                </a:solidFill>
              </a:rPr>
              <a:t>Các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thao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tác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trên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cây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nhị</a:t>
            </a:r>
            <a:r>
              <a:rPr lang="en-US" b="1" dirty="0" smtClean="0">
                <a:solidFill>
                  <a:srgbClr val="0070C0"/>
                </a:solidFill>
              </a:rPr>
              <a:t> 	</a:t>
            </a:r>
            <a:r>
              <a:rPr lang="en-US" b="1" dirty="0" err="1" smtClean="0">
                <a:solidFill>
                  <a:srgbClr val="0070C0"/>
                </a:solidFill>
              </a:rPr>
              <a:t>phân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tìm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kiếm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05000"/>
            <a:ext cx="8058150" cy="3624263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node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kiếm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/>
              <a:t>3.   </a:t>
            </a:r>
            <a:r>
              <a:rPr lang="en-US" dirty="0" err="1" smtClean="0"/>
              <a:t>Xoá</a:t>
            </a:r>
            <a:r>
              <a:rPr lang="en-US" dirty="0" smtClean="0"/>
              <a:t> node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16"/>
          <p:cNvSpPr>
            <a:spLocks noChangeShapeType="1"/>
          </p:cNvSpPr>
          <p:nvPr/>
        </p:nvSpPr>
        <p:spPr bwMode="auto">
          <a:xfrm flipH="1">
            <a:off x="1935163" y="3514725"/>
            <a:ext cx="792162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H="1">
            <a:off x="1143000" y="4378325"/>
            <a:ext cx="433388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3113088" y="3527425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77875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070C0"/>
                </a:solidFill>
              </a:rPr>
              <a:t>1. </a:t>
            </a:r>
            <a:r>
              <a:rPr lang="en-US" b="1" dirty="0" err="1" smtClean="0">
                <a:solidFill>
                  <a:srgbClr val="0070C0"/>
                </a:solidFill>
              </a:rPr>
              <a:t>Thêm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một</a:t>
            </a:r>
            <a:r>
              <a:rPr lang="en-US" b="1" dirty="0" smtClean="0">
                <a:solidFill>
                  <a:srgbClr val="0070C0"/>
                </a:solidFill>
              </a:rPr>
              <a:t> node </a:t>
            </a:r>
            <a:r>
              <a:rPr lang="en-US" b="1" dirty="0" err="1" smtClean="0">
                <a:solidFill>
                  <a:srgbClr val="0070C0"/>
                </a:solidFill>
              </a:rPr>
              <a:t>vào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cây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1935163" y="4378325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3" name="Group 49"/>
          <p:cNvGraphicFramePr>
            <a:graphicFrameLocks/>
          </p:cNvGraphicFramePr>
          <p:nvPr/>
        </p:nvGraphicFramePr>
        <p:xfrm>
          <a:off x="725488" y="1471613"/>
          <a:ext cx="4743450" cy="517554"/>
        </p:xfrm>
        <a:graphic>
          <a:graphicData uri="http://schemas.openxmlformats.org/drawingml/2006/table">
            <a:tbl>
              <a:tblPr/>
              <a:tblGrid>
                <a:gridCol w="949325"/>
                <a:gridCol w="947737"/>
                <a:gridCol w="949325"/>
                <a:gridCol w="950913"/>
                <a:gridCol w="946150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T="45417" marB="454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36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15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267200" y="4378325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 flipH="1">
            <a:off x="3592513" y="4378325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50"/>
          <p:cNvSpPr>
            <a:spLocks noChangeShapeType="1"/>
          </p:cNvSpPr>
          <p:nvPr/>
        </p:nvSpPr>
        <p:spPr bwMode="auto">
          <a:xfrm flipV="1">
            <a:off x="1187450" y="1989138"/>
            <a:ext cx="0" cy="360362"/>
          </a:xfrm>
          <a:prstGeom prst="line">
            <a:avLst/>
          </a:prstGeom>
          <a:noFill/>
          <a:ln w="76200" cmpd="tri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4" name="Rectangle 58"/>
          <p:cNvSpPr>
            <a:spLocks noRot="1" noChangeArrowheads="1"/>
          </p:cNvSpPr>
          <p:nvPr/>
        </p:nvSpPr>
        <p:spPr bwMode="auto">
          <a:xfrm>
            <a:off x="4859338" y="2606675"/>
            <a:ext cx="3983037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indent="-457200"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endParaRPr lang="en-US" sz="3200">
              <a:latin typeface="Calibri" pitchFamily="34" charset="0"/>
            </a:endParaRPr>
          </a:p>
        </p:txBody>
      </p:sp>
      <p:sp>
        <p:nvSpPr>
          <p:cNvPr id="26" name="Left Arrow 25"/>
          <p:cNvSpPr/>
          <p:nvPr/>
        </p:nvSpPr>
        <p:spPr>
          <a:xfrm>
            <a:off x="3257550" y="3119438"/>
            <a:ext cx="935038" cy="50641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root</a:t>
            </a:r>
          </a:p>
        </p:txBody>
      </p:sp>
      <p:sp>
        <p:nvSpPr>
          <p:cNvPr id="33" name="Line 22"/>
          <p:cNvSpPr>
            <a:spLocks noChangeShapeType="1"/>
          </p:cNvSpPr>
          <p:nvPr/>
        </p:nvSpPr>
        <p:spPr bwMode="auto">
          <a:xfrm>
            <a:off x="1169988" y="5200650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 flipH="1">
            <a:off x="495300" y="520065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22"/>
          <p:cNvSpPr>
            <a:spLocks noChangeShapeType="1"/>
          </p:cNvSpPr>
          <p:nvPr/>
        </p:nvSpPr>
        <p:spPr bwMode="auto">
          <a:xfrm>
            <a:off x="3676650" y="5146675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21"/>
          <p:cNvSpPr>
            <a:spLocks noChangeShapeType="1"/>
          </p:cNvSpPr>
          <p:nvPr/>
        </p:nvSpPr>
        <p:spPr bwMode="auto">
          <a:xfrm flipH="1">
            <a:off x="3001963" y="5146675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2608263" y="314642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619375" y="31813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2603500" y="31940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2681288" y="31940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14" name="Oval 7"/>
          <p:cNvSpPr>
            <a:spLocks noChangeArrowheads="1"/>
          </p:cNvSpPr>
          <p:nvPr/>
        </p:nvSpPr>
        <p:spPr bwMode="auto">
          <a:xfrm>
            <a:off x="2638425" y="3119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34" name="Flowchart: Summing Junction 33"/>
          <p:cNvSpPr/>
          <p:nvPr/>
        </p:nvSpPr>
        <p:spPr>
          <a:xfrm>
            <a:off x="304800" y="56499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Flowchart: Summing Junction 29"/>
          <p:cNvSpPr/>
          <p:nvPr/>
        </p:nvSpPr>
        <p:spPr>
          <a:xfrm>
            <a:off x="901700" y="48815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Flowchart: Summing Junction 27"/>
          <p:cNvSpPr/>
          <p:nvPr/>
        </p:nvSpPr>
        <p:spPr>
          <a:xfrm>
            <a:off x="3402013" y="482758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Flowchart: Summing Junction 28"/>
          <p:cNvSpPr/>
          <p:nvPr/>
        </p:nvSpPr>
        <p:spPr>
          <a:xfrm>
            <a:off x="4552950" y="482758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Flowchart: Summing Junction 30"/>
          <p:cNvSpPr/>
          <p:nvPr/>
        </p:nvSpPr>
        <p:spPr>
          <a:xfrm>
            <a:off x="2332038" y="487838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Flowchart: Summing Junction 1"/>
          <p:cNvSpPr/>
          <p:nvPr/>
        </p:nvSpPr>
        <p:spPr>
          <a:xfrm>
            <a:off x="1643063" y="40179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Flowchart: Summing Junction 23"/>
          <p:cNvSpPr/>
          <p:nvPr/>
        </p:nvSpPr>
        <p:spPr>
          <a:xfrm>
            <a:off x="3886200" y="3984625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Flowchart: Summing Junction 34"/>
          <p:cNvSpPr/>
          <p:nvPr/>
        </p:nvSpPr>
        <p:spPr>
          <a:xfrm>
            <a:off x="1455738" y="56499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Flowchart: Summing Junction 37"/>
          <p:cNvSpPr/>
          <p:nvPr/>
        </p:nvSpPr>
        <p:spPr>
          <a:xfrm>
            <a:off x="2811463" y="55959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Flowchart: Summing Junction 38"/>
          <p:cNvSpPr/>
          <p:nvPr/>
        </p:nvSpPr>
        <p:spPr>
          <a:xfrm>
            <a:off x="3962400" y="55959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Flowchart: Summing Junction 26"/>
          <p:cNvSpPr/>
          <p:nvPr/>
        </p:nvSpPr>
        <p:spPr>
          <a:xfrm>
            <a:off x="2681288" y="3251200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5278437" y="2581171"/>
            <a:ext cx="3716338" cy="298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b="1" dirty="0" err="1" smtClean="0">
                <a:solidFill>
                  <a:srgbClr val="C00000"/>
                </a:solidFill>
              </a:rPr>
              <a:t>typedef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struct</a:t>
            </a:r>
            <a:r>
              <a:rPr lang="en-US" b="1" dirty="0" smtClean="0">
                <a:solidFill>
                  <a:srgbClr val="C00000"/>
                </a:solidFill>
              </a:rPr>
              <a:t> Node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{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	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 smtClean="0">
                <a:solidFill>
                  <a:srgbClr val="C00000"/>
                </a:solidFill>
              </a:rPr>
              <a:t> key;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	Node *left, *right;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} *Tree;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10295 -3.7037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90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0.13264 0.1064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2" y="532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11771 0.1115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9" presetClass="path" presetSubtype="0" accel="50000" decel="5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11771 0.11158 L 0.00104 0.00047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73" presetID="16" presetClass="entr" presetSubtype="2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5 -1.11111E-6 L 0.20295 -1.11111E-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12239 0.1078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8" y="539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9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-0.13125 0.1120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xit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9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125 0.11204 L -0.00729 0.00047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6" presetClass="entr" presetSubtype="2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295 -2.22222E-6 L 0.30295 -2.22222E-6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-0.10625 0.12315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6134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02222 L -0.11701 0.1132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4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path" presetSubtype="0" accel="50000" decel="5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96 0.12315 L -0.19167 0.25602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6644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0.1132 L -0.20035 0.22431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xit" presetSubtype="21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6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33 0.24444 L 0 4.44444E-6 " pathEditMode="relative" rAng="0" ptsTypes="AA">
                                      <p:cBhvr>
                                        <p:cTn id="1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16" presetClass="entr" presetSubtype="21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95 -2.22222E-6 L 0.41961 -2.22222E-6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12239 0.10348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1" y="5162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9" presetClass="path" presetSubtype="0" accel="50000" decel="5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0.11041 0.10093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" y="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246 0.12431 L 0.07239 0.23681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" y="5625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9" presetClass="path" presetSubtype="0" accel="50000" decel="5000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71 0.11158 L 0.05937 0.22269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 nodeType="clickPar">
                      <p:stCondLst>
                        <p:cond delay="indefinite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xit" presetSubtype="21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56" presetClass="path" presetSubtype="0" accel="50000" decel="5000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37 0.22269 L 0.00104 0.00047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8" presetID="16" presetClass="entr" presetSubtype="21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6" grpId="0" animBg="1"/>
      <p:bldP spid="18" grpId="0" animBg="1"/>
      <p:bldP spid="21" grpId="0" animBg="1"/>
      <p:bldP spid="20" grpId="0" animBg="1"/>
      <p:bldP spid="22" grpId="0" animBg="1"/>
      <p:bldP spid="22" grpId="1" animBg="1"/>
      <p:bldP spid="22" grpId="2" animBg="1"/>
      <p:bldP spid="22" grpId="3" animBg="1"/>
      <p:bldP spid="22" grpId="4" animBg="1"/>
      <p:bldP spid="26" grpId="0" animBg="1"/>
      <p:bldP spid="26" grpId="1" animBg="1"/>
      <p:bldP spid="26" grpId="2" animBg="1"/>
      <p:bldP spid="26" grpId="3" animBg="1"/>
      <p:bldP spid="26" grpId="4" animBg="1"/>
      <p:bldP spid="26" grpId="5" animBg="1"/>
      <p:bldP spid="26" grpId="6" animBg="1"/>
      <p:bldP spid="26" grpId="7" animBg="1"/>
      <p:bldP spid="26" grpId="8" animBg="1"/>
      <p:bldP spid="26" grpId="9" animBg="1"/>
      <p:bldP spid="26" grpId="10" animBg="1"/>
      <p:bldP spid="26" grpId="11" animBg="1"/>
      <p:bldP spid="26" grpId="12" animBg="1"/>
      <p:bldP spid="26" grpId="13" animBg="1"/>
      <p:bldP spid="26" grpId="14" animBg="1"/>
      <p:bldP spid="26" grpId="15" animBg="1"/>
      <p:bldP spid="26" grpId="16" animBg="1"/>
      <p:bldP spid="26" grpId="17" animBg="1"/>
      <p:bldP spid="33" grpId="0" animBg="1"/>
      <p:bldP spid="32" grpId="0" animBg="1"/>
      <p:bldP spid="36" grpId="0" animBg="1"/>
      <p:bldP spid="37" grpId="0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2" grpId="0" animBg="1"/>
      <p:bldP spid="12" grpId="1" animBg="1"/>
      <p:bldP spid="11" grpId="0" animBg="1"/>
      <p:bldP spid="11" grpId="1" animBg="1"/>
      <p:bldP spid="14" grpId="0" animBg="1"/>
      <p:bldP spid="34" grpId="0" animBg="1"/>
      <p:bldP spid="30" grpId="0" animBg="1"/>
      <p:bldP spid="30" grpId="1" animBg="1"/>
      <p:bldP spid="28" grpId="0" animBg="1"/>
      <p:bldP spid="28" grpId="1" animBg="1"/>
      <p:bldP spid="29" grpId="0" animBg="1"/>
      <p:bldP spid="31" grpId="0" animBg="1"/>
      <p:bldP spid="2" grpId="0" animBg="1"/>
      <p:bldP spid="2" grpId="1" animBg="1"/>
      <p:bldP spid="24" grpId="0" animBg="1"/>
      <p:bldP spid="24" grpId="1" animBg="1"/>
      <p:bldP spid="35" grpId="0" animBg="1"/>
      <p:bldP spid="38" grpId="0" animBg="1"/>
      <p:bldP spid="39" grpId="0" animBg="1"/>
      <p:bldP spid="27" grpId="0" animBg="1"/>
      <p:bldP spid="43" grpId="0"/>
      <p:bldP spid="4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28600" y="191589"/>
            <a:ext cx="8229600" cy="875211"/>
          </a:xfrm>
        </p:spPr>
        <p:txBody>
          <a:bodyPr/>
          <a:lstStyle/>
          <a:p>
            <a:pPr algn="l" eaLnBrk="1" hangingPunct="1"/>
            <a:r>
              <a:rPr lang="en-US" sz="3600" b="1" dirty="0" smtClean="0">
                <a:solidFill>
                  <a:srgbClr val="0070C0"/>
                </a:solidFill>
              </a:rPr>
              <a:t>a. </a:t>
            </a:r>
            <a:r>
              <a:rPr lang="en-US" sz="3600" b="1" dirty="0" err="1">
                <a:solidFill>
                  <a:srgbClr val="0070C0"/>
                </a:solidFill>
              </a:rPr>
              <a:t>T</a:t>
            </a:r>
            <a:r>
              <a:rPr lang="en-US" sz="3600" b="1" dirty="0" err="1" smtClean="0">
                <a:solidFill>
                  <a:srgbClr val="0070C0"/>
                </a:solidFill>
              </a:rPr>
              <a:t>huật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toán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thêm</a:t>
            </a:r>
            <a:r>
              <a:rPr lang="en-US" sz="3600" b="1" dirty="0" smtClean="0">
                <a:solidFill>
                  <a:srgbClr val="0070C0"/>
                </a:solidFill>
              </a:rPr>
              <a:t> 1 node </a:t>
            </a:r>
            <a:r>
              <a:rPr lang="en-US" sz="3600" b="1" dirty="0" err="1" smtClean="0">
                <a:solidFill>
                  <a:srgbClr val="0070C0"/>
                </a:solidFill>
              </a:rPr>
              <a:t>có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giá</a:t>
            </a:r>
            <a:r>
              <a:rPr lang="en-US" sz="3600" b="1" dirty="0">
                <a:solidFill>
                  <a:srgbClr val="0070C0"/>
                </a:solidFill>
              </a:rPr>
              <a:t/>
            </a:r>
            <a:br>
              <a:rPr lang="en-US" sz="3600" b="1" dirty="0">
                <a:solidFill>
                  <a:srgbClr val="0070C0"/>
                </a:solidFill>
              </a:rPr>
            </a:br>
            <a:r>
              <a:rPr lang="en-US" sz="3600" b="1" dirty="0" smtClean="0">
                <a:solidFill>
                  <a:srgbClr val="0070C0"/>
                </a:solidFill>
              </a:rPr>
              <a:t>       </a:t>
            </a:r>
            <a:r>
              <a:rPr lang="en-US" sz="3600" b="1" dirty="0" err="1" smtClean="0">
                <a:solidFill>
                  <a:srgbClr val="0070C0"/>
                </a:solidFill>
              </a:rPr>
              <a:t>trị</a:t>
            </a:r>
            <a:r>
              <a:rPr lang="en-US" sz="3600" b="1" dirty="0" smtClean="0">
                <a:solidFill>
                  <a:srgbClr val="0070C0"/>
                </a:solidFill>
              </a:rPr>
              <a:t>  x </a:t>
            </a:r>
            <a:r>
              <a:rPr lang="en-US" sz="3600" b="1" dirty="0" err="1" smtClean="0">
                <a:solidFill>
                  <a:srgbClr val="0070C0"/>
                </a:solidFill>
              </a:rPr>
              <a:t>vào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cây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gốc</a:t>
            </a:r>
            <a:r>
              <a:rPr lang="en-US" sz="3600" b="1" dirty="0" smtClean="0">
                <a:solidFill>
                  <a:srgbClr val="0070C0"/>
                </a:solidFill>
              </a:rPr>
              <a:t> root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875" y="1431925"/>
            <a:ext cx="5013325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H="1">
            <a:off x="1722438" y="2889250"/>
            <a:ext cx="792162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8"/>
          <p:cNvSpPr>
            <a:spLocks noChangeShapeType="1"/>
          </p:cNvSpPr>
          <p:nvPr/>
        </p:nvSpPr>
        <p:spPr bwMode="auto">
          <a:xfrm flipH="1">
            <a:off x="930275" y="3752850"/>
            <a:ext cx="433388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2900363" y="2901950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19"/>
          <p:cNvSpPr>
            <a:spLocks noChangeShapeType="1"/>
          </p:cNvSpPr>
          <p:nvPr/>
        </p:nvSpPr>
        <p:spPr bwMode="auto">
          <a:xfrm>
            <a:off x="1722438" y="3752850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7" name="Group 49"/>
          <p:cNvGraphicFramePr>
            <a:graphicFrameLocks/>
          </p:cNvGraphicFramePr>
          <p:nvPr/>
        </p:nvGraphicFramePr>
        <p:xfrm>
          <a:off x="355600" y="1746250"/>
          <a:ext cx="4419600" cy="528638"/>
        </p:xfrm>
        <a:graphic>
          <a:graphicData uri="http://schemas.openxmlformats.org/drawingml/2006/table">
            <a:tbl>
              <a:tblPr/>
              <a:tblGrid>
                <a:gridCol w="884512"/>
                <a:gridCol w="883032"/>
                <a:gridCol w="884512"/>
                <a:gridCol w="885991"/>
                <a:gridCol w="881553"/>
              </a:tblGrid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T="45428" marB="454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36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15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Line 22"/>
          <p:cNvSpPr>
            <a:spLocks noChangeShapeType="1"/>
          </p:cNvSpPr>
          <p:nvPr/>
        </p:nvSpPr>
        <p:spPr bwMode="auto">
          <a:xfrm>
            <a:off x="4054475" y="3752850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21"/>
          <p:cNvSpPr>
            <a:spLocks noChangeShapeType="1"/>
          </p:cNvSpPr>
          <p:nvPr/>
        </p:nvSpPr>
        <p:spPr bwMode="auto">
          <a:xfrm flipH="1">
            <a:off x="3379788" y="375285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eft Arrow 30"/>
          <p:cNvSpPr/>
          <p:nvPr/>
        </p:nvSpPr>
        <p:spPr>
          <a:xfrm>
            <a:off x="3044825" y="2493963"/>
            <a:ext cx="935038" cy="50641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root</a:t>
            </a:r>
          </a:p>
        </p:txBody>
      </p:sp>
      <p:sp>
        <p:nvSpPr>
          <p:cNvPr id="32" name="Line 22"/>
          <p:cNvSpPr>
            <a:spLocks noChangeShapeType="1"/>
          </p:cNvSpPr>
          <p:nvPr/>
        </p:nvSpPr>
        <p:spPr bwMode="auto">
          <a:xfrm>
            <a:off x="957263" y="4575175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21"/>
          <p:cNvSpPr>
            <a:spLocks noChangeShapeType="1"/>
          </p:cNvSpPr>
          <p:nvPr/>
        </p:nvSpPr>
        <p:spPr bwMode="auto">
          <a:xfrm flipH="1">
            <a:off x="282575" y="4575175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22"/>
          <p:cNvSpPr>
            <a:spLocks noChangeShapeType="1"/>
          </p:cNvSpPr>
          <p:nvPr/>
        </p:nvSpPr>
        <p:spPr bwMode="auto">
          <a:xfrm>
            <a:off x="3463925" y="4521200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21"/>
          <p:cNvSpPr>
            <a:spLocks noChangeShapeType="1"/>
          </p:cNvSpPr>
          <p:nvPr/>
        </p:nvSpPr>
        <p:spPr bwMode="auto">
          <a:xfrm flipH="1">
            <a:off x="2789238" y="45212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Oval 11"/>
          <p:cNvSpPr>
            <a:spLocks noChangeArrowheads="1"/>
          </p:cNvSpPr>
          <p:nvPr/>
        </p:nvSpPr>
        <p:spPr bwMode="auto">
          <a:xfrm>
            <a:off x="3067050" y="409654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37" name="Oval 10"/>
          <p:cNvSpPr>
            <a:spLocks noChangeArrowheads="1"/>
          </p:cNvSpPr>
          <p:nvPr/>
        </p:nvSpPr>
        <p:spPr bwMode="auto">
          <a:xfrm>
            <a:off x="617424" y="414734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1291182" y="3313112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3687762" y="3269297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40" name="Oval 7"/>
          <p:cNvSpPr>
            <a:spLocks noChangeArrowheads="1"/>
          </p:cNvSpPr>
          <p:nvPr/>
        </p:nvSpPr>
        <p:spPr bwMode="auto">
          <a:xfrm>
            <a:off x="2446928" y="2562677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41" name="Flowchart: Summing Junction 40"/>
          <p:cNvSpPr/>
          <p:nvPr/>
        </p:nvSpPr>
        <p:spPr>
          <a:xfrm>
            <a:off x="92075" y="50244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Flowchart: Summing Junction 43"/>
          <p:cNvSpPr/>
          <p:nvPr/>
        </p:nvSpPr>
        <p:spPr>
          <a:xfrm>
            <a:off x="4340225" y="42021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Flowchart: Summing Junction 44"/>
          <p:cNvSpPr/>
          <p:nvPr/>
        </p:nvSpPr>
        <p:spPr>
          <a:xfrm>
            <a:off x="2119313" y="42529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Flowchart: Summing Junction 47"/>
          <p:cNvSpPr/>
          <p:nvPr/>
        </p:nvSpPr>
        <p:spPr>
          <a:xfrm>
            <a:off x="1243013" y="50244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Flowchart: Summing Junction 48"/>
          <p:cNvSpPr/>
          <p:nvPr/>
        </p:nvSpPr>
        <p:spPr>
          <a:xfrm>
            <a:off x="2598738" y="49704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Flowchart: Summing Junction 49"/>
          <p:cNvSpPr/>
          <p:nvPr/>
        </p:nvSpPr>
        <p:spPr>
          <a:xfrm>
            <a:off x="3749675" y="49704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5133171" y="2133600"/>
            <a:ext cx="10198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sng" dirty="0" smtClean="0"/>
              <a:t>Input:</a:t>
            </a:r>
            <a:endParaRPr lang="en-US" sz="2200" b="1" u="sng" dirty="0"/>
          </a:p>
        </p:txBody>
      </p:sp>
      <p:sp>
        <p:nvSpPr>
          <p:cNvPr id="81" name="TextBox 80"/>
          <p:cNvSpPr txBox="1"/>
          <p:nvPr/>
        </p:nvSpPr>
        <p:spPr>
          <a:xfrm>
            <a:off x="5448855" y="2533710"/>
            <a:ext cx="28408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root: </a:t>
            </a:r>
            <a:r>
              <a:rPr lang="en-US" sz="2200" dirty="0" err="1" smtClean="0"/>
              <a:t>gốc</a:t>
            </a:r>
            <a:r>
              <a:rPr lang="en-US" sz="2200" dirty="0" smtClean="0"/>
              <a:t> </a:t>
            </a:r>
            <a:r>
              <a:rPr lang="en-US" sz="2200" dirty="0" err="1" smtClean="0"/>
              <a:t>của</a:t>
            </a:r>
            <a:r>
              <a:rPr lang="en-US" sz="2200" dirty="0" smtClean="0"/>
              <a:t> </a:t>
            </a:r>
            <a:r>
              <a:rPr lang="en-US" sz="2200" dirty="0" err="1" smtClean="0"/>
              <a:t>cây</a:t>
            </a:r>
            <a:endParaRPr lang="en-US" sz="2200" dirty="0"/>
          </a:p>
        </p:txBody>
      </p:sp>
      <p:sp>
        <p:nvSpPr>
          <p:cNvPr id="82" name="TextBox 81"/>
          <p:cNvSpPr txBox="1"/>
          <p:nvPr/>
        </p:nvSpPr>
        <p:spPr>
          <a:xfrm>
            <a:off x="5448854" y="2836625"/>
            <a:ext cx="3390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x: </a:t>
            </a:r>
            <a:r>
              <a:rPr lang="en-US" sz="2200" dirty="0" err="1" smtClean="0"/>
              <a:t>giá</a:t>
            </a:r>
            <a:r>
              <a:rPr lang="en-US" sz="2200" dirty="0" smtClean="0"/>
              <a:t> </a:t>
            </a:r>
            <a:r>
              <a:rPr lang="en-US" sz="2200" dirty="0" err="1" smtClean="0"/>
              <a:t>trị</a:t>
            </a:r>
            <a:r>
              <a:rPr lang="en-US" sz="2200" dirty="0" smtClean="0"/>
              <a:t> </a:t>
            </a:r>
            <a:r>
              <a:rPr lang="en-US" sz="2200" dirty="0" err="1" smtClean="0"/>
              <a:t>cần</a:t>
            </a:r>
            <a:r>
              <a:rPr lang="en-US" sz="2200" dirty="0" smtClean="0"/>
              <a:t> </a:t>
            </a:r>
            <a:r>
              <a:rPr lang="en-US" sz="2200" dirty="0" err="1" smtClean="0"/>
              <a:t>thêm</a:t>
            </a:r>
            <a:r>
              <a:rPr lang="en-US" sz="2200" dirty="0" smtClean="0"/>
              <a:t> </a:t>
            </a:r>
            <a:r>
              <a:rPr lang="en-US" sz="2200" dirty="0" err="1" smtClean="0"/>
              <a:t>vào</a:t>
            </a:r>
            <a:r>
              <a:rPr lang="en-US" sz="2200" dirty="0" smtClean="0"/>
              <a:t> </a:t>
            </a:r>
            <a:endParaRPr lang="en-US" sz="2200" dirty="0"/>
          </a:p>
        </p:txBody>
      </p:sp>
      <p:sp>
        <p:nvSpPr>
          <p:cNvPr id="83" name="TextBox 82"/>
          <p:cNvSpPr txBox="1"/>
          <p:nvPr/>
        </p:nvSpPr>
        <p:spPr>
          <a:xfrm>
            <a:off x="5146234" y="3141425"/>
            <a:ext cx="1273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sng" dirty="0" smtClean="0"/>
              <a:t>Output:</a:t>
            </a:r>
            <a:endParaRPr lang="en-US" sz="2200" b="1" u="sng" dirty="0"/>
          </a:p>
        </p:txBody>
      </p:sp>
      <p:sp>
        <p:nvSpPr>
          <p:cNvPr id="84" name="TextBox 83"/>
          <p:cNvSpPr txBox="1"/>
          <p:nvPr/>
        </p:nvSpPr>
        <p:spPr>
          <a:xfrm>
            <a:off x="5463725" y="3522425"/>
            <a:ext cx="33653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 0 :  </a:t>
            </a:r>
            <a:r>
              <a:rPr lang="en-US" sz="2200" dirty="0" err="1" smtClean="0"/>
              <a:t>đã</a:t>
            </a:r>
            <a:r>
              <a:rPr lang="en-US" sz="2200" dirty="0" smtClean="0"/>
              <a:t> </a:t>
            </a:r>
            <a:r>
              <a:rPr lang="en-US" sz="2200" dirty="0" err="1" smtClean="0"/>
              <a:t>có</a:t>
            </a:r>
            <a:r>
              <a:rPr lang="en-US" sz="2200" dirty="0" smtClean="0"/>
              <a:t> </a:t>
            </a:r>
            <a:r>
              <a:rPr lang="en-US" sz="2200" dirty="0" err="1" smtClean="0"/>
              <a:t>giá</a:t>
            </a:r>
            <a:r>
              <a:rPr lang="en-US" sz="2200" dirty="0" smtClean="0"/>
              <a:t> </a:t>
            </a:r>
            <a:r>
              <a:rPr lang="en-US" sz="2200" dirty="0" err="1" smtClean="0"/>
              <a:t>trị</a:t>
            </a:r>
            <a:r>
              <a:rPr lang="en-US" sz="2200" dirty="0" smtClean="0"/>
              <a:t> x </a:t>
            </a:r>
            <a:endParaRPr lang="en-US" sz="2200" dirty="0"/>
          </a:p>
        </p:txBody>
      </p:sp>
      <p:sp>
        <p:nvSpPr>
          <p:cNvPr id="85" name="TextBox 84"/>
          <p:cNvSpPr txBox="1"/>
          <p:nvPr/>
        </p:nvSpPr>
        <p:spPr>
          <a:xfrm>
            <a:off x="5460950" y="3848637"/>
            <a:ext cx="33653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-1 : </a:t>
            </a:r>
            <a:r>
              <a:rPr lang="en-US" sz="2200" dirty="0" err="1" smtClean="0"/>
              <a:t>thiếu</a:t>
            </a:r>
            <a:r>
              <a:rPr lang="en-US" sz="2200" dirty="0" smtClean="0"/>
              <a:t> </a:t>
            </a:r>
            <a:r>
              <a:rPr lang="en-US" sz="2200" dirty="0" err="1" smtClean="0"/>
              <a:t>bộ</a:t>
            </a:r>
            <a:r>
              <a:rPr lang="en-US" sz="2200" dirty="0" smtClean="0"/>
              <a:t> </a:t>
            </a:r>
            <a:r>
              <a:rPr lang="en-US" sz="2200" dirty="0" err="1" smtClean="0"/>
              <a:t>nhớ</a:t>
            </a:r>
            <a:r>
              <a:rPr lang="en-US" sz="2200" dirty="0" smtClean="0"/>
              <a:t> </a:t>
            </a:r>
            <a:endParaRPr lang="en-US" sz="2200" dirty="0"/>
          </a:p>
        </p:txBody>
      </p:sp>
      <p:sp>
        <p:nvSpPr>
          <p:cNvPr id="86" name="TextBox 85"/>
          <p:cNvSpPr txBox="1"/>
          <p:nvPr/>
        </p:nvSpPr>
        <p:spPr>
          <a:xfrm>
            <a:off x="5463563" y="4168292"/>
            <a:ext cx="33653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 1 : </a:t>
            </a:r>
            <a:r>
              <a:rPr lang="en-US" sz="2200" dirty="0" err="1" smtClean="0"/>
              <a:t>thêm</a:t>
            </a:r>
            <a:r>
              <a:rPr lang="en-US" sz="2200" dirty="0" smtClean="0"/>
              <a:t> </a:t>
            </a:r>
            <a:r>
              <a:rPr lang="en-US" sz="2200" dirty="0" err="1" smtClean="0"/>
              <a:t>thành</a:t>
            </a:r>
            <a:r>
              <a:rPr lang="en-US" sz="2200" dirty="0" smtClean="0"/>
              <a:t> </a:t>
            </a:r>
            <a:r>
              <a:rPr lang="en-US" sz="2200" dirty="0" err="1" smtClean="0"/>
              <a:t>công</a:t>
            </a:r>
            <a:r>
              <a:rPr lang="en-US" sz="2200" dirty="0" smtClean="0"/>
              <a:t> </a:t>
            </a:r>
            <a:endParaRPr lang="en-US" sz="2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9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4" grpId="0" animBg="1"/>
      <p:bldP spid="45" grpId="0" animBg="1"/>
      <p:bldP spid="48" grpId="0" animBg="1"/>
      <p:bldP spid="49" grpId="0" animBg="1"/>
      <p:bldP spid="50" grpId="0" animBg="1"/>
      <p:bldP spid="80" grpId="0"/>
      <p:bldP spid="81" grpId="0"/>
      <p:bldP spid="82" grpId="0"/>
      <p:bldP spid="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739775" y="152400"/>
            <a:ext cx="7778750" cy="792163"/>
          </a:xfrm>
        </p:spPr>
        <p:txBody>
          <a:bodyPr/>
          <a:lstStyle/>
          <a:p>
            <a:pPr algn="l" eaLnBrk="1" hangingPunct="1"/>
            <a:r>
              <a:rPr lang="en-US" sz="2800" b="1" dirty="0" smtClean="0">
                <a:solidFill>
                  <a:srgbClr val="0070C0"/>
                </a:solidFill>
              </a:rPr>
              <a:t>b. </a:t>
            </a:r>
            <a:r>
              <a:rPr lang="en-US" sz="2800" b="1" dirty="0" err="1" smtClean="0">
                <a:solidFill>
                  <a:srgbClr val="0070C0"/>
                </a:solidFill>
              </a:rPr>
              <a:t>Viết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hàm</a:t>
            </a:r>
            <a:r>
              <a:rPr lang="en-US" sz="2800" b="1" dirty="0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92075" y="1487488"/>
            <a:ext cx="4860925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114107" y="148748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 smtClean="0"/>
              <a:t>Tên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hàm</a:t>
            </a:r>
            <a:r>
              <a:rPr lang="en-US" sz="2400" dirty="0" smtClean="0"/>
              <a:t>: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598918" y="1473926"/>
            <a:ext cx="172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InsertTree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175066" y="2052935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Input:</a:t>
            </a:r>
            <a:endParaRPr lang="en-US" sz="24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490751" y="2592685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root: </a:t>
            </a:r>
            <a:r>
              <a:rPr lang="en-US" sz="2400" dirty="0" err="1" smtClean="0"/>
              <a:t>gốc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cây</a:t>
            </a:r>
            <a:endParaRPr lang="en-US" sz="2400" dirty="0"/>
          </a:p>
        </p:txBody>
      </p:sp>
      <p:sp>
        <p:nvSpPr>
          <p:cNvPr id="40" name="TextBox 39"/>
          <p:cNvSpPr txBox="1"/>
          <p:nvPr/>
        </p:nvSpPr>
        <p:spPr>
          <a:xfrm>
            <a:off x="5490750" y="3030603"/>
            <a:ext cx="3546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x: </a:t>
            </a:r>
            <a:r>
              <a:rPr lang="en-US" sz="2400" dirty="0" err="1" smtClean="0"/>
              <a:t>giá</a:t>
            </a:r>
            <a:r>
              <a:rPr lang="en-US" sz="2400" dirty="0" smtClean="0"/>
              <a:t> </a:t>
            </a:r>
            <a:r>
              <a:rPr lang="en-US" sz="2400" dirty="0" err="1" smtClean="0"/>
              <a:t>trị</a:t>
            </a:r>
            <a:r>
              <a:rPr lang="en-US" sz="2400" dirty="0" smtClean="0"/>
              <a:t> </a:t>
            </a:r>
            <a:r>
              <a:rPr lang="en-US" sz="2400" dirty="0" err="1" smtClean="0"/>
              <a:t>cần</a:t>
            </a:r>
            <a:r>
              <a:rPr lang="en-US" sz="2400" dirty="0" smtClean="0"/>
              <a:t> </a:t>
            </a:r>
            <a:r>
              <a:rPr lang="en-US" sz="2400" dirty="0" err="1" smtClean="0"/>
              <a:t>thêm</a:t>
            </a:r>
            <a:r>
              <a:rPr lang="en-US" sz="2400" dirty="0" smtClean="0"/>
              <a:t> </a:t>
            </a:r>
            <a:r>
              <a:rPr lang="en-US" sz="2400" dirty="0" err="1" smtClean="0"/>
              <a:t>vào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1" name="TextBox 40"/>
          <p:cNvSpPr txBox="1"/>
          <p:nvPr/>
        </p:nvSpPr>
        <p:spPr>
          <a:xfrm>
            <a:off x="5188128" y="3555025"/>
            <a:ext cx="1332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Output:</a:t>
            </a:r>
            <a:endParaRPr lang="en-US" sz="2400" b="1" u="sng" dirty="0"/>
          </a:p>
        </p:txBody>
      </p:sp>
      <p:sp>
        <p:nvSpPr>
          <p:cNvPr id="42" name="TextBox 41"/>
          <p:cNvSpPr txBox="1"/>
          <p:nvPr/>
        </p:nvSpPr>
        <p:spPr>
          <a:xfrm>
            <a:off x="5479863" y="4028257"/>
            <a:ext cx="352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 0:  </a:t>
            </a:r>
            <a:r>
              <a:rPr lang="en-US" sz="2400" dirty="0" err="1" smtClean="0"/>
              <a:t>đã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khóa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3" name="TextBox 42"/>
          <p:cNvSpPr txBox="1"/>
          <p:nvPr/>
        </p:nvSpPr>
        <p:spPr>
          <a:xfrm>
            <a:off x="5479864" y="4495800"/>
            <a:ext cx="352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-1: </a:t>
            </a:r>
            <a:r>
              <a:rPr lang="en-US" sz="2400" dirty="0" err="1" smtClean="0"/>
              <a:t>thiếu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nhớ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4" name="TextBox 43"/>
          <p:cNvSpPr txBox="1"/>
          <p:nvPr/>
        </p:nvSpPr>
        <p:spPr>
          <a:xfrm>
            <a:off x="5495107" y="4953000"/>
            <a:ext cx="352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 1: </a:t>
            </a:r>
            <a:r>
              <a:rPr lang="en-US" sz="2400" dirty="0" err="1" smtClean="0"/>
              <a:t>thêm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công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89" name="Line 16"/>
          <p:cNvSpPr>
            <a:spLocks noChangeShapeType="1"/>
          </p:cNvSpPr>
          <p:nvPr/>
        </p:nvSpPr>
        <p:spPr bwMode="auto">
          <a:xfrm flipH="1">
            <a:off x="1839913" y="2889250"/>
            <a:ext cx="792162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0" name="Line 18"/>
          <p:cNvSpPr>
            <a:spLocks noChangeShapeType="1"/>
          </p:cNvSpPr>
          <p:nvPr/>
        </p:nvSpPr>
        <p:spPr bwMode="auto">
          <a:xfrm flipH="1">
            <a:off x="1047750" y="3752850"/>
            <a:ext cx="433388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" name="Line 17"/>
          <p:cNvSpPr>
            <a:spLocks noChangeShapeType="1"/>
          </p:cNvSpPr>
          <p:nvPr/>
        </p:nvSpPr>
        <p:spPr bwMode="auto">
          <a:xfrm>
            <a:off x="3017838" y="2901950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" name="Line 19"/>
          <p:cNvSpPr>
            <a:spLocks noChangeShapeType="1"/>
          </p:cNvSpPr>
          <p:nvPr/>
        </p:nvSpPr>
        <p:spPr bwMode="auto">
          <a:xfrm>
            <a:off x="1839913" y="3752850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93" name="Group 4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362892"/>
              </p:ext>
            </p:extLst>
          </p:nvPr>
        </p:nvGraphicFramePr>
        <p:xfrm>
          <a:off x="354603" y="1718320"/>
          <a:ext cx="4419600" cy="528638"/>
        </p:xfrm>
        <a:graphic>
          <a:graphicData uri="http://schemas.openxmlformats.org/drawingml/2006/table">
            <a:tbl>
              <a:tblPr/>
              <a:tblGrid>
                <a:gridCol w="884512"/>
                <a:gridCol w="883032"/>
                <a:gridCol w="884512"/>
                <a:gridCol w="885991"/>
                <a:gridCol w="881553"/>
              </a:tblGrid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T="45428" marB="454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36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15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4" name="Line 22"/>
          <p:cNvSpPr>
            <a:spLocks noChangeShapeType="1"/>
          </p:cNvSpPr>
          <p:nvPr/>
        </p:nvSpPr>
        <p:spPr bwMode="auto">
          <a:xfrm>
            <a:off x="4171950" y="3752850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" name="Line 21"/>
          <p:cNvSpPr>
            <a:spLocks noChangeShapeType="1"/>
          </p:cNvSpPr>
          <p:nvPr/>
        </p:nvSpPr>
        <p:spPr bwMode="auto">
          <a:xfrm flipH="1">
            <a:off x="3497263" y="375285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6" name="Left Arrow 95"/>
          <p:cNvSpPr/>
          <p:nvPr/>
        </p:nvSpPr>
        <p:spPr>
          <a:xfrm>
            <a:off x="3162300" y="2493963"/>
            <a:ext cx="935038" cy="50641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root</a:t>
            </a:r>
          </a:p>
        </p:txBody>
      </p:sp>
      <p:sp>
        <p:nvSpPr>
          <p:cNvPr id="97" name="Line 22"/>
          <p:cNvSpPr>
            <a:spLocks noChangeShapeType="1"/>
          </p:cNvSpPr>
          <p:nvPr/>
        </p:nvSpPr>
        <p:spPr bwMode="auto">
          <a:xfrm>
            <a:off x="1074738" y="4575175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8" name="Line 21"/>
          <p:cNvSpPr>
            <a:spLocks noChangeShapeType="1"/>
          </p:cNvSpPr>
          <p:nvPr/>
        </p:nvSpPr>
        <p:spPr bwMode="auto">
          <a:xfrm flipH="1">
            <a:off x="400050" y="4575175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" name="Line 22"/>
          <p:cNvSpPr>
            <a:spLocks noChangeShapeType="1"/>
          </p:cNvSpPr>
          <p:nvPr/>
        </p:nvSpPr>
        <p:spPr bwMode="auto">
          <a:xfrm>
            <a:off x="3581400" y="4521200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" name="Line 21"/>
          <p:cNvSpPr>
            <a:spLocks noChangeShapeType="1"/>
          </p:cNvSpPr>
          <p:nvPr/>
        </p:nvSpPr>
        <p:spPr bwMode="auto">
          <a:xfrm flipH="1">
            <a:off x="2906713" y="45212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" name="Oval 11"/>
          <p:cNvSpPr>
            <a:spLocks noChangeArrowheads="1"/>
          </p:cNvSpPr>
          <p:nvPr/>
        </p:nvSpPr>
        <p:spPr bwMode="auto">
          <a:xfrm>
            <a:off x="3184525" y="409654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102" name="Oval 10"/>
          <p:cNvSpPr>
            <a:spLocks noChangeArrowheads="1"/>
          </p:cNvSpPr>
          <p:nvPr/>
        </p:nvSpPr>
        <p:spPr bwMode="auto">
          <a:xfrm>
            <a:off x="734899" y="414734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103" name="Oval 8"/>
          <p:cNvSpPr>
            <a:spLocks noChangeArrowheads="1"/>
          </p:cNvSpPr>
          <p:nvPr/>
        </p:nvSpPr>
        <p:spPr bwMode="auto">
          <a:xfrm>
            <a:off x="1408657" y="3313112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104" name="Oval 103"/>
          <p:cNvSpPr>
            <a:spLocks noChangeArrowheads="1"/>
          </p:cNvSpPr>
          <p:nvPr/>
        </p:nvSpPr>
        <p:spPr bwMode="auto">
          <a:xfrm>
            <a:off x="3805237" y="3269297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105" name="Oval 7"/>
          <p:cNvSpPr>
            <a:spLocks noChangeArrowheads="1"/>
          </p:cNvSpPr>
          <p:nvPr/>
        </p:nvSpPr>
        <p:spPr bwMode="auto">
          <a:xfrm>
            <a:off x="2564403" y="2562677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106" name="Flowchart: Summing Junction 105"/>
          <p:cNvSpPr/>
          <p:nvPr/>
        </p:nvSpPr>
        <p:spPr>
          <a:xfrm>
            <a:off x="209550" y="50244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7" name="Flowchart: Summing Junction 106"/>
          <p:cNvSpPr/>
          <p:nvPr/>
        </p:nvSpPr>
        <p:spPr>
          <a:xfrm>
            <a:off x="4457700" y="42021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8" name="Flowchart: Summing Junction 107"/>
          <p:cNvSpPr/>
          <p:nvPr/>
        </p:nvSpPr>
        <p:spPr>
          <a:xfrm>
            <a:off x="2236788" y="42529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9" name="Flowchart: Summing Junction 108"/>
          <p:cNvSpPr/>
          <p:nvPr/>
        </p:nvSpPr>
        <p:spPr>
          <a:xfrm>
            <a:off x="1360488" y="50244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0" name="Flowchart: Summing Junction 109"/>
          <p:cNvSpPr/>
          <p:nvPr/>
        </p:nvSpPr>
        <p:spPr>
          <a:xfrm>
            <a:off x="2716213" y="49704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1" name="Flowchart: Summing Junction 110"/>
          <p:cNvSpPr/>
          <p:nvPr/>
        </p:nvSpPr>
        <p:spPr>
          <a:xfrm>
            <a:off x="3867150" y="49704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 txBox="1">
            <a:spLocks/>
          </p:cNvSpPr>
          <p:nvPr/>
        </p:nvSpPr>
        <p:spPr bwMode="auto">
          <a:xfrm>
            <a:off x="304800" y="274638"/>
            <a:ext cx="8610600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c.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Áp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dụng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: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Thêm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lần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lượt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các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node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có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giá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trị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sau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vào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cây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nhị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phân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tìm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Calibri" pitchFamily="34" charset="0"/>
              </a:rPr>
              <a:t>kiếm</a:t>
            </a:r>
            <a:endParaRPr lang="en-US" sz="40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" name="TextBox 24"/>
          <p:cNvSpPr txBox="1">
            <a:spLocks noChangeArrowheads="1"/>
          </p:cNvSpPr>
          <p:nvPr/>
        </p:nvSpPr>
        <p:spPr bwMode="auto">
          <a:xfrm>
            <a:off x="914400" y="2438400"/>
            <a:ext cx="7543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 dirty="0"/>
              <a:t>K4 &lt; K3 &lt; K6 &lt; K5 &lt; K1 &lt; K7 &lt; K2 &lt; K8</a:t>
            </a:r>
          </a:p>
        </p:txBody>
      </p:sp>
      <p:graphicFrame>
        <p:nvGraphicFramePr>
          <p:cNvPr id="5" name="Group 4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605333"/>
              </p:ext>
            </p:extLst>
          </p:nvPr>
        </p:nvGraphicFramePr>
        <p:xfrm>
          <a:off x="990600" y="1676400"/>
          <a:ext cx="7591425" cy="517554"/>
        </p:xfrm>
        <a:graphic>
          <a:graphicData uri="http://schemas.openxmlformats.org/drawingml/2006/table">
            <a:tbl>
              <a:tblPr/>
              <a:tblGrid>
                <a:gridCol w="949325"/>
                <a:gridCol w="947737"/>
                <a:gridCol w="949325"/>
                <a:gridCol w="950913"/>
                <a:gridCol w="946150"/>
                <a:gridCol w="950912"/>
                <a:gridCol w="949325"/>
                <a:gridCol w="947738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K1</a:t>
                      </a:r>
                    </a:p>
                  </a:txBody>
                  <a:tcPr marT="45417" marB="454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K2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K3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K4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K5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K6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K7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K8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C5457-6D25-4692-8A55-BD704CBD0F5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945261" y="4648200"/>
            <a:ext cx="1295400" cy="1295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945261" y="4648200"/>
            <a:ext cx="1295400" cy="1295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Hết</a:t>
            </a:r>
            <a:r>
              <a:rPr lang="en-US" sz="3200" dirty="0" smtClean="0"/>
              <a:t> </a:t>
            </a:r>
            <a:r>
              <a:rPr lang="en-US" sz="3200" dirty="0" err="1" smtClean="0"/>
              <a:t>Giờ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6945261" y="4648200"/>
            <a:ext cx="1295400" cy="1295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1:30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15546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9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7" grpId="0" animBg="1"/>
      <p:bldP spid="8" grpId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4152900" y="29733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K8</a:t>
            </a: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4152900" y="29733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K7</a:t>
            </a:r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4224338" y="29718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K6</a:t>
            </a: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4224338" y="29718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K5</a:t>
            </a: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4152900" y="29733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4224338" y="29718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K2</a:t>
            </a: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4152900" y="29733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K3</a:t>
            </a:r>
          </a:p>
        </p:txBody>
      </p:sp>
      <p:sp>
        <p:nvSpPr>
          <p:cNvPr id="14" name="Oval 7"/>
          <p:cNvSpPr>
            <a:spLocks noChangeArrowheads="1"/>
          </p:cNvSpPr>
          <p:nvPr/>
        </p:nvSpPr>
        <p:spPr bwMode="auto">
          <a:xfrm>
            <a:off x="4191000" y="29718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K1</a:t>
            </a:r>
          </a:p>
        </p:txBody>
      </p:sp>
      <p:sp>
        <p:nvSpPr>
          <p:cNvPr id="20490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886700" cy="777875"/>
          </a:xfrm>
        </p:spPr>
        <p:txBody>
          <a:bodyPr/>
          <a:lstStyle/>
          <a:p>
            <a:pPr algn="l" eaLnBrk="1" hangingPunct="1"/>
            <a:r>
              <a:rPr lang="en-US" sz="3600" b="1" dirty="0" err="1" smtClean="0">
                <a:solidFill>
                  <a:srgbClr val="0070C0"/>
                </a:solidFill>
              </a:rPr>
              <a:t>Áp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dụng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endParaRPr lang="en-US" sz="3600" dirty="0" smtClean="0">
              <a:solidFill>
                <a:srgbClr val="0070C0"/>
              </a:solidFill>
            </a:endParaRPr>
          </a:p>
        </p:txBody>
      </p:sp>
      <p:graphicFrame>
        <p:nvGraphicFramePr>
          <p:cNvPr id="13" name="Group 49"/>
          <p:cNvGraphicFramePr>
            <a:graphicFrameLocks/>
          </p:cNvGraphicFramePr>
          <p:nvPr/>
        </p:nvGraphicFramePr>
        <p:xfrm>
          <a:off x="914400" y="1905000"/>
          <a:ext cx="7591425" cy="517554"/>
        </p:xfrm>
        <a:graphic>
          <a:graphicData uri="http://schemas.openxmlformats.org/drawingml/2006/table">
            <a:tbl>
              <a:tblPr/>
              <a:tblGrid>
                <a:gridCol w="949325"/>
                <a:gridCol w="947737"/>
                <a:gridCol w="949325"/>
                <a:gridCol w="950913"/>
                <a:gridCol w="946150"/>
                <a:gridCol w="950912"/>
                <a:gridCol w="949325"/>
                <a:gridCol w="947738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K1</a:t>
                      </a:r>
                    </a:p>
                  </a:txBody>
                  <a:tcPr marT="45417" marB="454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K2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K3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K4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K5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K6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K7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K8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Line 16"/>
          <p:cNvSpPr>
            <a:spLocks noChangeShapeType="1"/>
          </p:cNvSpPr>
          <p:nvPr/>
        </p:nvSpPr>
        <p:spPr bwMode="auto">
          <a:xfrm flipH="1">
            <a:off x="3470275" y="3340100"/>
            <a:ext cx="792163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4648200" y="3352800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H="1">
            <a:off x="2678113" y="4203700"/>
            <a:ext cx="433387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3470275" y="4203700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H="1">
            <a:off x="3830638" y="5140325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 flipH="1">
            <a:off x="5127625" y="42037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5846763" y="42037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50"/>
          <p:cNvSpPr>
            <a:spLocks noChangeShapeType="1"/>
          </p:cNvSpPr>
          <p:nvPr/>
        </p:nvSpPr>
        <p:spPr bwMode="auto">
          <a:xfrm flipV="1">
            <a:off x="1376363" y="2422525"/>
            <a:ext cx="0" cy="360363"/>
          </a:xfrm>
          <a:prstGeom prst="line">
            <a:avLst/>
          </a:prstGeom>
          <a:noFill/>
          <a:ln w="76200" cmpd="tri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9" name="TextBox 24"/>
          <p:cNvSpPr txBox="1">
            <a:spLocks noChangeArrowheads="1"/>
          </p:cNvSpPr>
          <p:nvPr/>
        </p:nvSpPr>
        <p:spPr bwMode="auto">
          <a:xfrm>
            <a:off x="762000" y="1066800"/>
            <a:ext cx="7543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/>
              <a:t>K4 &lt; K3 &lt; K6 &lt; K5 &lt; K1 &lt; K7 &lt; K2 &lt; K8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10295 -3.7037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6 0.11551 " pathEditMode="relative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5 -3.7037E-6 L 0.2073 0.00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00" y="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0.00371 L -0.12031 0.1157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400" y="56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29 0.00116 L 0.30868 0.0018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12205 0.1101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00" y="55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893 0.11389 L -0.20729 0.2449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00" y="65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868 0.00185 L 0.41528 0.0011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0" y="-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5 0.11551 " pathEditMode="relative" ptsTypes="AA">
                                      <p:cBhvr>
                                        <p:cTn id="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85 0.12083 L -0.03542 0.2469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63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528 0.00115 L 0.52396 0.0004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00" y="-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-0.14185 0.1259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1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12 0.11597 L -0.02569 0.24213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24699 L -0.08264 0.37292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63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396 0.00047 L 0.62517 -0.00023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00" y="-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84 0.11551 " pathEditMode="relative" ptsTypes="AA">
                                      <p:cBhvr>
                                        <p:cTn id="1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2 0.11713 L 0.06319 0.24306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9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63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517 -0.00024 L 0.72951 -0.00093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00" y="-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6 0.11551 " pathEditMode="relative" ptsTypes="AA">
                                      <p:cBhvr>
                                        <p:cTn id="1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67 0.1206 L 0.21649 0.24144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00" y="60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2" grpId="0" animBg="1"/>
      <p:bldP spid="12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22" grpId="2" animBg="1"/>
      <p:bldP spid="22" grpId="3" animBg="1"/>
      <p:bldP spid="22" grpId="4" animBg="1"/>
      <p:bldP spid="22" grpId="5" animBg="1"/>
      <p:bldP spid="22" grpId="6" animBg="1"/>
      <p:bldP spid="22" grpId="7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8" y="0"/>
            <a:ext cx="9132277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583224" y="6237288"/>
            <a:ext cx="856077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dirty="0" err="1"/>
              <a:t>Cảnh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trường</a:t>
            </a:r>
            <a:r>
              <a:rPr lang="en-US" sz="3200" dirty="0"/>
              <a:t> CĐKT </a:t>
            </a:r>
            <a:r>
              <a:rPr lang="en-US" sz="3200" dirty="0" err="1"/>
              <a:t>Lý</a:t>
            </a:r>
            <a:r>
              <a:rPr lang="en-US" sz="3200" dirty="0"/>
              <a:t> </a:t>
            </a:r>
            <a:r>
              <a:rPr lang="en-US" sz="3200" dirty="0" err="1"/>
              <a:t>Tự</a:t>
            </a:r>
            <a:r>
              <a:rPr lang="en-US" sz="3200" dirty="0"/>
              <a:t> </a:t>
            </a:r>
            <a:r>
              <a:rPr lang="en-US" sz="3200" dirty="0" err="1"/>
              <a:t>Trọng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5B166-3B3E-42DB-9164-3BD1A3C4697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3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solidFill>
                  <a:srgbClr val="0070C0"/>
                </a:solidFill>
              </a:rPr>
              <a:t>Tóm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tắt</a:t>
            </a:r>
            <a:endParaRPr lang="en-US" b="1" dirty="0" smtClean="0">
              <a:solidFill>
                <a:srgbClr val="0070C0"/>
              </a:solidFill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0" y="914401"/>
            <a:ext cx="9144000" cy="990599"/>
          </a:xfrm>
        </p:spPr>
        <p:txBody>
          <a:bodyPr/>
          <a:lstStyle/>
          <a:p>
            <a:pPr eaLnBrk="1" hangingPunct="1"/>
            <a:r>
              <a:rPr lang="en-US" sz="2800" dirty="0" err="1" smtClean="0"/>
              <a:t>Định</a:t>
            </a:r>
            <a:r>
              <a:rPr lang="en-US" sz="2800" dirty="0" smtClean="0"/>
              <a:t> </a:t>
            </a:r>
            <a:r>
              <a:rPr lang="en-US" sz="2800" dirty="0" err="1" smtClean="0"/>
              <a:t>nghĩa</a:t>
            </a:r>
            <a:r>
              <a:rPr lang="en-US" sz="2800" dirty="0" smtClean="0"/>
              <a:t> </a:t>
            </a:r>
            <a:r>
              <a:rPr lang="en-US" sz="2800" dirty="0" err="1" smtClean="0"/>
              <a:t>cây</a:t>
            </a:r>
            <a:r>
              <a:rPr lang="en-US" sz="2800" dirty="0" smtClean="0"/>
              <a:t> </a:t>
            </a:r>
            <a:r>
              <a:rPr lang="en-US" sz="2800" dirty="0" err="1" smtClean="0"/>
              <a:t>nhị</a:t>
            </a:r>
            <a:r>
              <a:rPr lang="en-US" sz="2800" dirty="0" smtClean="0"/>
              <a:t> </a:t>
            </a:r>
            <a:r>
              <a:rPr lang="en-US" sz="2800" dirty="0" err="1" smtClean="0"/>
              <a:t>phân</a:t>
            </a:r>
            <a:r>
              <a:rPr lang="en-US" sz="2800" dirty="0" smtClean="0"/>
              <a:t> </a:t>
            </a:r>
            <a:r>
              <a:rPr lang="en-US" sz="2800" dirty="0" err="1" smtClean="0"/>
              <a:t>tìm</a:t>
            </a:r>
            <a:r>
              <a:rPr lang="en-US" sz="2800" dirty="0" smtClean="0"/>
              <a:t> </a:t>
            </a:r>
            <a:r>
              <a:rPr lang="en-US" sz="2800" dirty="0" err="1" smtClean="0"/>
              <a:t>kiếm</a:t>
            </a:r>
            <a:endParaRPr lang="en-US" sz="2800" dirty="0" smtClean="0"/>
          </a:p>
          <a:p>
            <a:pPr eaLnBrk="1" hangingPunct="1"/>
            <a:r>
              <a:rPr lang="en-US" sz="2800" dirty="0" err="1" smtClean="0"/>
              <a:t>Thao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en-US" sz="2800" dirty="0" smtClean="0"/>
              <a:t> </a:t>
            </a:r>
            <a:r>
              <a:rPr lang="en-US" sz="2800" dirty="0" err="1" smtClean="0"/>
              <a:t>thêm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node </a:t>
            </a:r>
            <a:r>
              <a:rPr lang="en-US" sz="2800" dirty="0" err="1" smtClean="0"/>
              <a:t>vào</a:t>
            </a:r>
            <a:r>
              <a:rPr lang="en-US" sz="2800" dirty="0" smtClean="0"/>
              <a:t> </a:t>
            </a:r>
            <a:r>
              <a:rPr lang="en-US" sz="2800" dirty="0" err="1" smtClean="0"/>
              <a:t>cây</a:t>
            </a:r>
            <a:r>
              <a:rPr lang="en-US" sz="2800" dirty="0" smtClean="0"/>
              <a:t> </a:t>
            </a:r>
            <a:r>
              <a:rPr lang="en-US" sz="2800" dirty="0" err="1" smtClean="0"/>
              <a:t>nhị</a:t>
            </a:r>
            <a:r>
              <a:rPr lang="en-US" sz="2800" dirty="0" smtClean="0"/>
              <a:t> </a:t>
            </a:r>
            <a:r>
              <a:rPr lang="en-US" sz="2800" dirty="0" err="1" smtClean="0"/>
              <a:t>phân</a:t>
            </a:r>
            <a:r>
              <a:rPr lang="en-US" sz="2800" dirty="0" smtClean="0"/>
              <a:t> </a:t>
            </a:r>
            <a:r>
              <a:rPr lang="en-US" sz="2800" dirty="0" err="1" smtClean="0"/>
              <a:t>tìm</a:t>
            </a:r>
            <a:r>
              <a:rPr lang="en-US" sz="2800" dirty="0" smtClean="0"/>
              <a:t> </a:t>
            </a:r>
            <a:r>
              <a:rPr lang="en-US" sz="2800" dirty="0" err="1" smtClean="0"/>
              <a:t>kiếm</a:t>
            </a:r>
            <a:r>
              <a:rPr lang="en-US" sz="2800" dirty="0"/>
              <a:t>.</a:t>
            </a:r>
            <a:endParaRPr lang="en-US" sz="2800" dirty="0" smtClean="0"/>
          </a:p>
        </p:txBody>
      </p:sp>
      <p:sp>
        <p:nvSpPr>
          <p:cNvPr id="5" name="Rectangle 4"/>
          <p:cNvSpPr>
            <a:spLocks noRot="1" noChangeArrowheads="1"/>
          </p:cNvSpPr>
          <p:nvPr/>
        </p:nvSpPr>
        <p:spPr bwMode="auto">
          <a:xfrm>
            <a:off x="381000" y="1828800"/>
            <a:ext cx="8468932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 err="1">
                <a:latin typeface="Calibri" pitchFamily="34" charset="0"/>
              </a:rPr>
              <a:t>int</a:t>
            </a:r>
            <a:r>
              <a:rPr lang="en-US" sz="2000" dirty="0">
                <a:latin typeface="Calibri" pitchFamily="34" charset="0"/>
              </a:rPr>
              <a:t>  </a:t>
            </a:r>
            <a:r>
              <a:rPr lang="en-US" sz="2000" dirty="0" err="1">
                <a:latin typeface="Calibri" pitchFamily="34" charset="0"/>
              </a:rPr>
              <a:t>InsertTree</a:t>
            </a:r>
            <a:r>
              <a:rPr lang="en-US" sz="2000" dirty="0">
                <a:latin typeface="Calibri" pitchFamily="34" charset="0"/>
              </a:rPr>
              <a:t> (Tree       root, </a:t>
            </a:r>
            <a:r>
              <a:rPr lang="en-US" sz="2000" dirty="0" err="1">
                <a:latin typeface="Calibri" pitchFamily="34" charset="0"/>
              </a:rPr>
              <a:t>int</a:t>
            </a:r>
            <a:r>
              <a:rPr lang="en-US" sz="2000" dirty="0">
                <a:latin typeface="Calibri" pitchFamily="34" charset="0"/>
              </a:rPr>
              <a:t> x)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{	if(root!=NULL)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{	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 </a:t>
            </a:r>
            <a:r>
              <a:rPr lang="en-US" sz="2000" dirty="0" smtClean="0">
                <a:latin typeface="Calibri" pitchFamily="34" charset="0"/>
              </a:rPr>
              <a:t>       if (x == root-&gt;key)</a:t>
            </a:r>
            <a:r>
              <a:rPr lang="en-US" sz="2000" dirty="0">
                <a:latin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</a:rPr>
              <a:t>    return </a:t>
            </a:r>
            <a:r>
              <a:rPr lang="en-US" sz="2000" dirty="0">
                <a:latin typeface="Calibri" pitchFamily="34" charset="0"/>
              </a:rPr>
              <a:t>0; 	</a:t>
            </a:r>
          </a:p>
          <a:p>
            <a:pPr marL="342900" indent="-342900">
              <a:buClr>
                <a:schemeClr val="hlink"/>
              </a:buClr>
              <a:buSzPct val="65000"/>
            </a:pPr>
            <a:r>
              <a:rPr lang="en-US" sz="2000" dirty="0">
                <a:latin typeface="Calibri" pitchFamily="34" charset="0"/>
              </a:rPr>
              <a:t>	</a:t>
            </a:r>
            <a:r>
              <a:rPr lang="en-US" sz="2000" dirty="0" smtClean="0">
                <a:latin typeface="Calibri" pitchFamily="34" charset="0"/>
              </a:rPr>
              <a:t>        if(x &lt; root-&gt;key) 		 </a:t>
            </a:r>
            <a:r>
              <a:rPr lang="en-US" sz="2000" dirty="0" err="1" smtClean="0">
                <a:latin typeface="Calibri" pitchFamily="34" charset="0"/>
              </a:rPr>
              <a:t>InsertTree</a:t>
            </a:r>
            <a:r>
              <a:rPr lang="en-US" sz="2000" dirty="0" smtClean="0">
                <a:latin typeface="Calibri" pitchFamily="34" charset="0"/>
              </a:rPr>
              <a:t>(root-</a:t>
            </a:r>
            <a:r>
              <a:rPr lang="en-US" sz="2000" dirty="0">
                <a:latin typeface="Calibri" pitchFamily="34" charset="0"/>
              </a:rPr>
              <a:t>&gt;left, x</a:t>
            </a:r>
            <a:r>
              <a:rPr lang="en-US" sz="2000" dirty="0" smtClean="0">
                <a:latin typeface="Calibri" pitchFamily="34" charset="0"/>
              </a:rPr>
              <a:t>);</a:t>
            </a:r>
            <a:endParaRPr lang="en-US" sz="2000" dirty="0">
              <a:latin typeface="Calibri" pitchFamily="34" charset="0"/>
            </a:endParaRPr>
          </a:p>
          <a:p>
            <a:pPr marL="342900" indent="-342900">
              <a:buClr>
                <a:schemeClr val="hlink"/>
              </a:buClr>
              <a:buSzPct val="65000"/>
            </a:pPr>
            <a:r>
              <a:rPr lang="en-US" sz="2000" dirty="0">
                <a:latin typeface="Calibri" pitchFamily="34" charset="0"/>
              </a:rPr>
              <a:t>	        </a:t>
            </a:r>
            <a:r>
              <a:rPr lang="en-US" sz="2000" dirty="0" smtClean="0">
                <a:latin typeface="Calibri" pitchFamily="34" charset="0"/>
              </a:rPr>
              <a:t>else</a:t>
            </a:r>
            <a:r>
              <a:rPr lang="en-US" sz="2000" dirty="0">
                <a:latin typeface="Calibri" pitchFamily="34" charset="0"/>
              </a:rPr>
              <a:t>		</a:t>
            </a:r>
            <a:r>
              <a:rPr lang="en-US" sz="2000" dirty="0" smtClean="0">
                <a:latin typeface="Calibri" pitchFamily="34" charset="0"/>
              </a:rPr>
              <a:t>	 </a:t>
            </a:r>
            <a:r>
              <a:rPr lang="en-US" sz="2000" dirty="0" err="1" smtClean="0">
                <a:latin typeface="Calibri" pitchFamily="34" charset="0"/>
              </a:rPr>
              <a:t>InsertTree</a:t>
            </a:r>
            <a:r>
              <a:rPr lang="en-US" sz="2000" dirty="0" smtClean="0">
                <a:latin typeface="Calibri" pitchFamily="34" charset="0"/>
              </a:rPr>
              <a:t>(root-</a:t>
            </a:r>
            <a:r>
              <a:rPr lang="en-US" sz="2000" dirty="0">
                <a:latin typeface="Calibri" pitchFamily="34" charset="0"/>
              </a:rPr>
              <a:t>&gt;right, x</a:t>
            </a:r>
            <a:r>
              <a:rPr lang="en-US" sz="2000" dirty="0" smtClean="0">
                <a:latin typeface="Calibri" pitchFamily="34" charset="0"/>
              </a:rPr>
              <a:t>);</a:t>
            </a:r>
            <a:endParaRPr lang="en-US" sz="2000" dirty="0">
              <a:latin typeface="Calibri" pitchFamily="34" charset="0"/>
            </a:endParaRP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}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else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{	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	</a:t>
            </a:r>
            <a:r>
              <a:rPr lang="en-US" sz="2000" dirty="0" smtClean="0">
                <a:latin typeface="Calibri" pitchFamily="34" charset="0"/>
              </a:rPr>
              <a:t>root = new </a:t>
            </a:r>
            <a:r>
              <a:rPr lang="en-US" sz="2000" dirty="0">
                <a:latin typeface="Calibri" pitchFamily="34" charset="0"/>
              </a:rPr>
              <a:t>Node;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	if(root==NULL)    return -1; </a:t>
            </a:r>
            <a:endParaRPr lang="en-US" sz="2000" dirty="0" smtClean="0">
              <a:latin typeface="Calibri" pitchFamily="34" charset="0"/>
            </a:endParaRP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	root-&gt;</a:t>
            </a:r>
            <a:r>
              <a:rPr lang="en-US" sz="2000" dirty="0" smtClean="0">
                <a:latin typeface="Calibri" pitchFamily="34" charset="0"/>
              </a:rPr>
              <a:t>key = x</a:t>
            </a:r>
            <a:r>
              <a:rPr lang="en-US" sz="2000" dirty="0">
                <a:latin typeface="Calibri" pitchFamily="34" charset="0"/>
              </a:rPr>
              <a:t>;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			</a:t>
            </a:r>
            <a:endParaRPr lang="en-US" sz="2000" dirty="0" smtClean="0">
              <a:latin typeface="Calibri" pitchFamily="34" charset="0"/>
            </a:endParaRP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</a:t>
            </a:r>
            <a:r>
              <a:rPr lang="en-US" sz="2000" dirty="0" smtClean="0">
                <a:latin typeface="Calibri" pitchFamily="34" charset="0"/>
              </a:rPr>
              <a:t>	return </a:t>
            </a:r>
            <a:r>
              <a:rPr lang="en-US" sz="2000" dirty="0">
                <a:latin typeface="Calibri" pitchFamily="34" charset="0"/>
              </a:rPr>
              <a:t>1; 	</a:t>
            </a:r>
            <a:endParaRPr lang="en-US" sz="2000" dirty="0" smtClean="0">
              <a:latin typeface="Calibri" pitchFamily="34" charset="0"/>
            </a:endParaRP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	</a:t>
            </a:r>
            <a:r>
              <a:rPr lang="en-US" sz="2000" dirty="0" smtClean="0">
                <a:latin typeface="Calibri" pitchFamily="34" charset="0"/>
              </a:rPr>
              <a:t>}</a:t>
            </a:r>
            <a:endParaRPr lang="en-US" sz="2000" dirty="0">
              <a:latin typeface="Calibri" pitchFamily="34" charset="0"/>
            </a:endParaRP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latin typeface="Calibri" pitchFamily="34" charset="0"/>
              </a:rPr>
              <a:t>}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90800" y="1828800"/>
            <a:ext cx="304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FF0000"/>
                </a:solidFill>
              </a:rPr>
              <a:t>&amp;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0400" y="3035215"/>
            <a:ext cx="838200" cy="27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return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200400" y="3370987"/>
            <a:ext cx="838200" cy="363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return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295400" y="5486400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root-&gt;</a:t>
            </a:r>
            <a:r>
              <a:rPr lang="en-US" sz="2000" dirty="0" smtClean="0">
                <a:solidFill>
                  <a:srgbClr val="FF0000"/>
                </a:solidFill>
                <a:latin typeface="Calibri" pitchFamily="34" charset="0"/>
              </a:rPr>
              <a:t>left = root-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&gt;</a:t>
            </a:r>
            <a:r>
              <a:rPr lang="en-US" sz="2000" dirty="0" smtClean="0">
                <a:solidFill>
                  <a:srgbClr val="FF0000"/>
                </a:solidFill>
                <a:latin typeface="Calibri" pitchFamily="34" charset="0"/>
              </a:rPr>
              <a:t>right = NULL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3" grpId="0"/>
      <p:bldP spid="12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827088" y="534988"/>
            <a:ext cx="7705725" cy="930275"/>
          </a:xfrm>
        </p:spPr>
        <p:txBody>
          <a:bodyPr/>
          <a:lstStyle/>
          <a:p>
            <a:pPr eaLnBrk="1" hangingPunct="1"/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5229225"/>
          </a:xfrm>
        </p:spPr>
        <p:txBody>
          <a:bodyPr rtlCol="0">
            <a:no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 </a:t>
            </a:r>
            <a:r>
              <a:rPr lang="en-US" b="1" dirty="0" err="1" smtClean="0"/>
              <a:t>Bài</a:t>
            </a:r>
            <a:r>
              <a:rPr lang="en-US" b="1" dirty="0" smtClean="0"/>
              <a:t> 1 + </a:t>
            </a:r>
            <a:r>
              <a:rPr lang="en-US" b="1" dirty="0" err="1" smtClean="0"/>
              <a:t>Bài</a:t>
            </a:r>
            <a:r>
              <a:rPr lang="en-US" b="1" dirty="0" smtClean="0"/>
              <a:t> 2 /</a:t>
            </a:r>
            <a:r>
              <a:rPr lang="en-US" b="1" dirty="0" err="1" smtClean="0"/>
              <a:t>trang</a:t>
            </a:r>
            <a:r>
              <a:rPr lang="en-US" b="1" dirty="0" smtClean="0"/>
              <a:t> 95+96 </a:t>
            </a:r>
            <a:r>
              <a:rPr lang="en-US" b="1" dirty="0" err="1" smtClean="0"/>
              <a:t>trong</a:t>
            </a:r>
            <a:r>
              <a:rPr lang="en-US" b="1" dirty="0" smtClean="0"/>
              <a:t> </a:t>
            </a:r>
            <a:r>
              <a:rPr lang="en-US" b="1" dirty="0" err="1" smtClean="0"/>
              <a:t>giáo</a:t>
            </a:r>
            <a:r>
              <a:rPr lang="en-US" b="1" dirty="0" smtClean="0"/>
              <a:t> </a:t>
            </a:r>
            <a:r>
              <a:rPr lang="en-US" b="1" dirty="0" err="1" smtClean="0"/>
              <a:t>trình</a:t>
            </a:r>
            <a:endParaRPr lang="en-US" b="1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i="1" dirty="0" err="1" smtClean="0"/>
              <a:t>Bài</a:t>
            </a:r>
            <a:r>
              <a:rPr lang="en-US" i="1" dirty="0" smtClean="0"/>
              <a:t> </a:t>
            </a:r>
            <a:r>
              <a:rPr lang="en-US" i="1" dirty="0" err="1" smtClean="0"/>
              <a:t>tập</a:t>
            </a:r>
            <a:r>
              <a:rPr lang="en-US" i="1" dirty="0" smtClean="0"/>
              <a:t> </a:t>
            </a:r>
            <a:r>
              <a:rPr lang="en-US" i="1" dirty="0" err="1" smtClean="0"/>
              <a:t>thực</a:t>
            </a:r>
            <a:r>
              <a:rPr lang="en-US" i="1" dirty="0" smtClean="0"/>
              <a:t> </a:t>
            </a:r>
            <a:r>
              <a:rPr lang="en-US" i="1" dirty="0" err="1" smtClean="0"/>
              <a:t>hành</a:t>
            </a:r>
            <a:r>
              <a:rPr lang="en-US" i="1" dirty="0" smtClean="0"/>
              <a:t>: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i="1" dirty="0" smtClean="0"/>
              <a:t>	</a:t>
            </a:r>
            <a:r>
              <a:rPr lang="en-US" i="1" dirty="0" err="1" smtClean="0"/>
              <a:t>Cài</a:t>
            </a:r>
            <a:r>
              <a:rPr lang="en-US" i="1" dirty="0" smtClean="0"/>
              <a:t> </a:t>
            </a:r>
            <a:r>
              <a:rPr lang="en-US" i="1" dirty="0" err="1" smtClean="0"/>
              <a:t>đặt</a:t>
            </a:r>
            <a:r>
              <a:rPr lang="en-US" i="1" dirty="0" smtClean="0"/>
              <a:t> </a:t>
            </a:r>
            <a:r>
              <a:rPr lang="en-US" i="1" dirty="0" err="1" smtClean="0"/>
              <a:t>hàm</a:t>
            </a:r>
            <a:r>
              <a:rPr lang="en-US" i="1" dirty="0" smtClean="0"/>
              <a:t> </a:t>
            </a:r>
            <a:r>
              <a:rPr lang="en-US" i="1" dirty="0" err="1" smtClean="0"/>
              <a:t>tạo</a:t>
            </a:r>
            <a:r>
              <a:rPr lang="en-US" i="1" dirty="0" smtClean="0"/>
              <a:t> </a:t>
            </a:r>
            <a:r>
              <a:rPr lang="en-US" i="1" dirty="0" err="1" smtClean="0"/>
              <a:t>cây</a:t>
            </a:r>
            <a:r>
              <a:rPr lang="en-US" i="1" dirty="0" smtClean="0"/>
              <a:t> BST </a:t>
            </a:r>
            <a:r>
              <a:rPr lang="en-US" i="1" dirty="0" err="1" smtClean="0"/>
              <a:t>có</a:t>
            </a:r>
            <a:r>
              <a:rPr lang="en-US" i="1" dirty="0" smtClean="0"/>
              <a:t> </a:t>
            </a:r>
            <a:r>
              <a:rPr lang="en-US" i="1" dirty="0" err="1" smtClean="0"/>
              <a:t>tên</a:t>
            </a:r>
            <a:r>
              <a:rPr lang="en-US" i="1" dirty="0" smtClean="0"/>
              <a:t>  </a:t>
            </a:r>
            <a:r>
              <a:rPr lang="en-US" i="1" dirty="0" err="1" smtClean="0"/>
              <a:t>CreateTree</a:t>
            </a:r>
            <a:r>
              <a:rPr lang="en-US" i="1" dirty="0" smtClean="0"/>
              <a:t>(), </a:t>
            </a:r>
            <a:r>
              <a:rPr lang="en-US" i="1" dirty="0" err="1" smtClean="0"/>
              <a:t>là</a:t>
            </a:r>
            <a:r>
              <a:rPr lang="en-US" i="1" dirty="0" smtClean="0"/>
              <a:t> </a:t>
            </a:r>
            <a:r>
              <a:rPr lang="en-US" i="1" dirty="0" err="1" smtClean="0"/>
              <a:t>hàm</a:t>
            </a:r>
            <a:r>
              <a:rPr lang="en-US" i="1" dirty="0" smtClean="0"/>
              <a:t> </a:t>
            </a:r>
            <a:r>
              <a:rPr lang="en-US" i="1" dirty="0" err="1" smtClean="0"/>
              <a:t>tạo</a:t>
            </a:r>
            <a:r>
              <a:rPr lang="en-US" i="1" dirty="0" smtClean="0"/>
              <a:t> </a:t>
            </a:r>
            <a:r>
              <a:rPr lang="en-US" i="1" dirty="0" err="1" smtClean="0"/>
              <a:t>cây</a:t>
            </a:r>
            <a:r>
              <a:rPr lang="en-US" i="1" dirty="0" smtClean="0"/>
              <a:t> </a:t>
            </a:r>
            <a:r>
              <a:rPr lang="en-US" i="1" dirty="0" err="1" smtClean="0"/>
              <a:t>gồm</a:t>
            </a:r>
            <a:r>
              <a:rPr lang="en-US" i="1" dirty="0" smtClean="0"/>
              <a:t> n </a:t>
            </a:r>
            <a:r>
              <a:rPr lang="en-US" i="1" dirty="0" err="1" smtClean="0"/>
              <a:t>giá</a:t>
            </a:r>
            <a:r>
              <a:rPr lang="en-US" i="1" dirty="0" smtClean="0"/>
              <a:t> </a:t>
            </a:r>
            <a:r>
              <a:rPr lang="en-US" i="1" dirty="0" err="1" smtClean="0"/>
              <a:t>trị</a:t>
            </a:r>
            <a:r>
              <a:rPr lang="en-US" i="1" dirty="0" smtClean="0"/>
              <a:t> </a:t>
            </a:r>
            <a:r>
              <a:rPr lang="en-US" i="1" dirty="0" err="1" smtClean="0"/>
              <a:t>nhập</a:t>
            </a:r>
            <a:r>
              <a:rPr lang="en-US" i="1" dirty="0" smtClean="0"/>
              <a:t> </a:t>
            </a:r>
            <a:r>
              <a:rPr lang="en-US" i="1" dirty="0" err="1" smtClean="0"/>
              <a:t>từ</a:t>
            </a:r>
            <a:r>
              <a:rPr lang="en-US" i="1" dirty="0" smtClean="0"/>
              <a:t> </a:t>
            </a:r>
            <a:r>
              <a:rPr lang="en-US" i="1" dirty="0" err="1" smtClean="0"/>
              <a:t>bàn</a:t>
            </a:r>
            <a:r>
              <a:rPr lang="en-US" i="1" dirty="0" smtClean="0"/>
              <a:t> </a:t>
            </a:r>
            <a:r>
              <a:rPr lang="en-US" i="1" dirty="0" err="1" smtClean="0"/>
              <a:t>phím</a:t>
            </a:r>
            <a:endParaRPr lang="en-US" i="1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C00000"/>
                </a:solidFill>
              </a:rPr>
              <a:t>	</a:t>
            </a:r>
            <a:r>
              <a:rPr lang="en-US" b="1" dirty="0" err="1" smtClean="0">
                <a:solidFill>
                  <a:srgbClr val="C00000"/>
                </a:solidFill>
              </a:rPr>
              <a:t>Gợi</a:t>
            </a:r>
            <a:r>
              <a:rPr lang="en-US" b="1" dirty="0" smtClean="0">
                <a:solidFill>
                  <a:srgbClr val="C00000"/>
                </a:solidFill>
              </a:rPr>
              <a:t> ý: </a:t>
            </a:r>
            <a:r>
              <a:rPr lang="en-US" b="1" dirty="0" err="1" smtClean="0">
                <a:solidFill>
                  <a:srgbClr val="C00000"/>
                </a:solidFill>
              </a:rPr>
              <a:t>sau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mỗi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lần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nhập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giá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trị</a:t>
            </a:r>
            <a:r>
              <a:rPr lang="en-US" b="1" dirty="0" smtClean="0">
                <a:solidFill>
                  <a:srgbClr val="C00000"/>
                </a:solidFill>
              </a:rPr>
              <a:t>, ta </a:t>
            </a:r>
            <a:r>
              <a:rPr lang="en-US" b="1" dirty="0" err="1" smtClean="0">
                <a:solidFill>
                  <a:srgbClr val="C00000"/>
                </a:solidFill>
              </a:rPr>
              <a:t>sẽ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gọi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hàm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InsertTree</a:t>
            </a:r>
            <a:r>
              <a:rPr lang="en-US" b="1" dirty="0" smtClean="0">
                <a:solidFill>
                  <a:srgbClr val="C00000"/>
                </a:solidFill>
              </a:rPr>
              <a:t>() </a:t>
            </a:r>
            <a:r>
              <a:rPr lang="en-US" b="1" dirty="0" err="1" smtClean="0">
                <a:solidFill>
                  <a:srgbClr val="C00000"/>
                </a:solidFill>
              </a:rPr>
              <a:t>để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thêm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một</a:t>
            </a:r>
            <a:r>
              <a:rPr lang="en-US" b="1" dirty="0" smtClean="0">
                <a:solidFill>
                  <a:srgbClr val="C00000"/>
                </a:solidFill>
              </a:rPr>
              <a:t> node </a:t>
            </a:r>
            <a:r>
              <a:rPr lang="en-US" b="1" dirty="0" err="1" smtClean="0">
                <a:solidFill>
                  <a:srgbClr val="C00000"/>
                </a:solidFill>
              </a:rPr>
              <a:t>vào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cây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07126" y="533400"/>
            <a:ext cx="8241323" cy="836613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LỜI CẢM ƠN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3146" y="1828800"/>
            <a:ext cx="8379854" cy="2444661"/>
          </a:xfrm>
          <a:ln>
            <a:solidFill>
              <a:srgbClr val="CC00CC"/>
            </a:solidFill>
          </a:ln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4000" b="1" dirty="0" err="1" smtClean="0"/>
              <a:t>Xin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chân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thành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cảm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ơn</a:t>
            </a:r>
            <a:r>
              <a:rPr lang="en-US" sz="4000" b="1" dirty="0" smtClean="0"/>
              <a:t> Ban </a:t>
            </a:r>
            <a:r>
              <a:rPr lang="en-US" sz="4000" b="1" dirty="0" err="1" smtClean="0"/>
              <a:t>Tổ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chức,Ban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Giám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khảo</a:t>
            </a:r>
            <a:r>
              <a:rPr lang="en-US" sz="4000" b="1" dirty="0" smtClean="0"/>
              <a:t>, </a:t>
            </a:r>
            <a:r>
              <a:rPr lang="en-US" sz="4000" b="1" dirty="0" err="1" smtClean="0"/>
              <a:t>quí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thầy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cô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đồng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nghiệp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đã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tận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tình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giúp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đỡ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tôi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hoàn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thành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bài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giảng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ngày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hôm</a:t>
            </a:r>
            <a:r>
              <a:rPr lang="en-US" sz="4000" b="1" dirty="0" smtClean="0"/>
              <a:t> nay.</a:t>
            </a: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383146" y="4495800"/>
            <a:ext cx="8491904" cy="1366838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>
                <a:solidFill>
                  <a:srgbClr val="FF5050"/>
                </a:solidFill>
                <a:latin typeface="Tahoma" pitchFamily="34" charset="0"/>
              </a:rPr>
              <a:t>CHÚC HỘI GIẢNG THÀNH CÔNG TỐT ĐẸP!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14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 build="p" animBg="1"/>
      <p:bldP spid="6349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91073" y="6226938"/>
            <a:ext cx="856077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dirty="0" err="1" smtClean="0"/>
              <a:t>Thư</a:t>
            </a:r>
            <a:r>
              <a:rPr lang="en-US" sz="3200" dirty="0" smtClean="0"/>
              <a:t> </a:t>
            </a:r>
            <a:r>
              <a:rPr lang="en-US" sz="3200" dirty="0" err="1" smtClean="0"/>
              <a:t>viện</a:t>
            </a:r>
            <a:r>
              <a:rPr lang="en-US" sz="3200" dirty="0" smtClean="0"/>
              <a:t> </a:t>
            </a:r>
            <a:r>
              <a:rPr lang="en-US" sz="3200" dirty="0" err="1" smtClean="0"/>
              <a:t>Trường</a:t>
            </a:r>
            <a:r>
              <a:rPr lang="en-US" sz="3200" dirty="0" smtClean="0"/>
              <a:t> </a:t>
            </a:r>
            <a:r>
              <a:rPr lang="en-US" sz="3200" dirty="0"/>
              <a:t>CĐKT </a:t>
            </a:r>
            <a:r>
              <a:rPr lang="en-US" sz="3200" dirty="0" err="1"/>
              <a:t>Lý</a:t>
            </a:r>
            <a:r>
              <a:rPr lang="en-US" sz="3200" dirty="0"/>
              <a:t> </a:t>
            </a:r>
            <a:r>
              <a:rPr lang="en-US" sz="3200" dirty="0" err="1"/>
              <a:t>Tự</a:t>
            </a:r>
            <a:r>
              <a:rPr lang="en-US" sz="3200" dirty="0"/>
              <a:t> </a:t>
            </a:r>
            <a:r>
              <a:rPr lang="en-US" sz="3200" dirty="0" err="1"/>
              <a:t>Trọng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2693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5B166-3B3E-42DB-9164-3BD1A3C4697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90733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0" y="5804854"/>
            <a:ext cx="9144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dirty="0" err="1"/>
              <a:t>Đoàn</a:t>
            </a:r>
            <a:r>
              <a:rPr lang="en-US" sz="3200" dirty="0"/>
              <a:t> </a:t>
            </a:r>
            <a:r>
              <a:rPr lang="en-US" sz="3200" dirty="0" err="1"/>
              <a:t>Sinh</a:t>
            </a:r>
            <a:r>
              <a:rPr lang="en-US" sz="3200" dirty="0"/>
              <a:t> </a:t>
            </a:r>
            <a:r>
              <a:rPr lang="en-US" sz="3200" dirty="0" err="1"/>
              <a:t>viên</a:t>
            </a:r>
            <a:r>
              <a:rPr lang="en-US" sz="3200" dirty="0"/>
              <a:t> </a:t>
            </a:r>
            <a:r>
              <a:rPr lang="en-US" sz="3200" dirty="0" err="1"/>
              <a:t>dự</a:t>
            </a:r>
            <a:r>
              <a:rPr lang="en-US" sz="3200" dirty="0"/>
              <a:t> </a:t>
            </a:r>
            <a:r>
              <a:rPr lang="en-US" sz="3200" dirty="0" err="1"/>
              <a:t>thi</a:t>
            </a:r>
            <a:r>
              <a:rPr lang="en-US" sz="3200" dirty="0"/>
              <a:t> Olympic tin </a:t>
            </a:r>
            <a:r>
              <a:rPr lang="en-US" sz="3200" dirty="0" err="1"/>
              <a:t>học</a:t>
            </a:r>
            <a:r>
              <a:rPr lang="en-US" sz="3200" dirty="0"/>
              <a:t> SV </a:t>
            </a:r>
            <a:r>
              <a:rPr lang="en-US" sz="3200" dirty="0" err="1"/>
              <a:t>toàn</a:t>
            </a:r>
            <a:r>
              <a:rPr lang="en-US" sz="3200" dirty="0"/>
              <a:t> </a:t>
            </a:r>
            <a:r>
              <a:rPr lang="en-US" sz="3200" dirty="0" err="1"/>
              <a:t>quốc</a:t>
            </a:r>
            <a:r>
              <a:rPr lang="en-US" sz="3200" dirty="0"/>
              <a:t> </a:t>
            </a:r>
            <a:r>
              <a:rPr lang="en-US" sz="3200" dirty="0" err="1"/>
              <a:t>năm</a:t>
            </a:r>
            <a:r>
              <a:rPr lang="en-US" sz="3200" dirty="0"/>
              <a:t> 2011 </a:t>
            </a:r>
            <a:r>
              <a:rPr lang="en-US" sz="3200" dirty="0" err="1"/>
              <a:t>nhận</a:t>
            </a:r>
            <a:r>
              <a:rPr lang="en-US" sz="3200" dirty="0"/>
              <a:t> </a:t>
            </a:r>
            <a:r>
              <a:rPr lang="en-US" sz="3200" dirty="0" err="1"/>
              <a:t>giải</a:t>
            </a:r>
            <a:r>
              <a:rPr lang="en-US" sz="3200" dirty="0"/>
              <a:t> </a:t>
            </a:r>
            <a:r>
              <a:rPr lang="en-US" sz="3200" dirty="0" err="1"/>
              <a:t>thưởng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nhà</a:t>
            </a:r>
            <a:r>
              <a:rPr lang="en-US" sz="3200" dirty="0"/>
              <a:t> </a:t>
            </a:r>
            <a:r>
              <a:rPr lang="en-US" sz="3200" dirty="0" err="1"/>
              <a:t>tài</a:t>
            </a:r>
            <a:r>
              <a:rPr lang="en-US" sz="3200" dirty="0"/>
              <a:t> </a:t>
            </a:r>
            <a:r>
              <a:rPr lang="en-US" sz="3200" dirty="0" err="1"/>
              <a:t>trợ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5B166-3B3E-42DB-9164-3BD1A3C4697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randomBar dir="vert"/>
      </p:transition>
    </mc:Choice>
    <mc:Fallback xmlns="">
      <p:transition spd="slow" advTm="6000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lytc.edu.vn/images/KhoaCNTT-OLYMPIC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28575"/>
            <a:ext cx="9097963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806525" y="5923881"/>
            <a:ext cx="7584769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GIẢI NHẤT OLYMPIC TIN HỌC TOÀN QUỐC</a:t>
            </a:r>
          </a:p>
          <a:p>
            <a:pPr algn="ctr">
              <a:defRPr/>
            </a:pPr>
            <a:r>
              <a:rPr lang="en-US" sz="28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KHỐI KHÔNG CHUYÊN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225717"/>
              </p:ext>
            </p:extLst>
          </p:nvPr>
        </p:nvGraphicFramePr>
        <p:xfrm>
          <a:off x="292100" y="990600"/>
          <a:ext cx="8407400" cy="5791200"/>
        </p:xfrm>
        <a:graphic>
          <a:graphicData uri="http://schemas.openxmlformats.org/drawingml/2006/table">
            <a:tbl>
              <a:tblPr/>
              <a:tblGrid>
                <a:gridCol w="1430338"/>
                <a:gridCol w="3641725"/>
                <a:gridCol w="534987"/>
                <a:gridCol w="533400"/>
                <a:gridCol w="536575"/>
                <a:gridCol w="865188"/>
                <a:gridCol w="865187"/>
              </a:tblGrid>
              <a:tr h="2809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TT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TÊN CHƯƠNG, BÀI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SỐ TIẾT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9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TH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TỔNG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MỞ ĐẦU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Chương 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TÌM KIẾM VÀ SẮP XẾP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Tìm kiếm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2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Sắp xếp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Ôn tập và kiểm tra  chương I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Chương II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CẤU TRÚC DỮ LIỆU ĐỘNG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3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Danh sách liên kết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4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Danh sách liên kết đơn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Sắp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xếp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trên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danh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sách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liên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kết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đơn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Ôn tập và kiểm tra  chương II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Chương III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CÂY 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6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Cấu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trúc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cây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Cây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nhị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phân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tìm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kiếm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Ôn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tập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và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kiểm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tra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chương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III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Ôn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tập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học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kỳ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TỔNG CỘNG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7320" name="Rectangle 1"/>
          <p:cNvSpPr>
            <a:spLocks noChangeArrowheads="1"/>
          </p:cNvSpPr>
          <p:nvPr/>
        </p:nvSpPr>
        <p:spPr bwMode="auto">
          <a:xfrm>
            <a:off x="609600" y="76200"/>
            <a:ext cx="8077200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tabLst>
                <a:tab pos="1143000" algn="ctr"/>
                <a:tab pos="2068513" algn="l"/>
                <a:tab pos="4114800" algn="ctr"/>
              </a:tabLst>
            </a:pPr>
            <a:r>
              <a:rPr lang="en-US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PHÂN PHỐI CHƯƠNG TRÌNH</a:t>
            </a:r>
          </a:p>
          <a:p>
            <a:pPr algn="ctr" eaLnBrk="0" hangingPunct="0">
              <a:tabLst>
                <a:tab pos="1143000" algn="ctr"/>
                <a:tab pos="2068513" algn="l"/>
                <a:tab pos="4114800" algn="ctr"/>
              </a:tabLst>
            </a:pPr>
            <a:r>
              <a:rPr lang="en-US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CẤU TRÚC DỮ LIỆU</a:t>
            </a:r>
            <a:endParaRPr lang="en-US" sz="24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0" hangingPunct="0">
              <a:tabLst>
                <a:tab pos="1143000" algn="ctr"/>
                <a:tab pos="2068513" algn="l"/>
                <a:tab pos="4114800" algn="ctr"/>
              </a:tabLst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653488" y="333663"/>
            <a:ext cx="61604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dirty="0"/>
              <a:t> </a:t>
            </a:r>
            <a:r>
              <a:rPr lang="en-US" sz="3200" b="1" dirty="0">
                <a:solidFill>
                  <a:srgbClr val="C00000"/>
                </a:solidFill>
              </a:rPr>
              <a:t>PHƯƠNG PHÁP GIẢNG DẠY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615463" y="1357316"/>
            <a:ext cx="844061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17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/>
              <a:t>- </a:t>
            </a:r>
            <a:r>
              <a:rPr lang="en-US" sz="2800" b="1" dirty="0" err="1"/>
              <a:t>Giáo</a:t>
            </a:r>
            <a:r>
              <a:rPr lang="en-US" sz="2800" b="1" dirty="0"/>
              <a:t> </a:t>
            </a:r>
            <a:r>
              <a:rPr lang="en-US" sz="2800" b="1" dirty="0" err="1"/>
              <a:t>viên</a:t>
            </a:r>
            <a:r>
              <a:rPr lang="en-US" sz="2800" b="1" dirty="0"/>
              <a:t> </a:t>
            </a:r>
            <a:r>
              <a:rPr lang="en-US" sz="2800" b="1" dirty="0" err="1"/>
              <a:t>hướng</a:t>
            </a:r>
            <a:r>
              <a:rPr lang="en-US" sz="2800" b="1" dirty="0"/>
              <a:t> </a:t>
            </a:r>
            <a:r>
              <a:rPr lang="en-US" sz="2800" b="1" dirty="0" err="1"/>
              <a:t>dẫn</a:t>
            </a:r>
            <a:r>
              <a:rPr lang="en-US" sz="2800" b="1" dirty="0"/>
              <a:t> </a:t>
            </a:r>
            <a:r>
              <a:rPr lang="en-US" sz="2800" b="1" dirty="0" err="1"/>
              <a:t>học</a:t>
            </a:r>
            <a:r>
              <a:rPr lang="en-US" sz="2800" b="1" dirty="0"/>
              <a:t> </a:t>
            </a:r>
            <a:r>
              <a:rPr lang="en-US" sz="2800" b="1" dirty="0" err="1"/>
              <a:t>sinh</a:t>
            </a:r>
            <a:r>
              <a:rPr lang="en-US" sz="2800" b="1" dirty="0"/>
              <a:t> </a:t>
            </a:r>
            <a:r>
              <a:rPr lang="en-US" sz="2800" b="1" dirty="0" err="1"/>
              <a:t>cùng</a:t>
            </a:r>
            <a:r>
              <a:rPr lang="en-US" sz="2800" b="1" dirty="0"/>
              <a:t> </a:t>
            </a:r>
            <a:r>
              <a:rPr lang="en-US" sz="2800" b="1" dirty="0" err="1"/>
              <a:t>xây</a:t>
            </a:r>
            <a:r>
              <a:rPr lang="en-US" sz="2800" b="1" dirty="0"/>
              <a:t> </a:t>
            </a:r>
            <a:r>
              <a:rPr lang="en-US" sz="2800" b="1" dirty="0" err="1"/>
              <a:t>dựng</a:t>
            </a:r>
            <a:r>
              <a:rPr lang="en-US" sz="2800" b="1" dirty="0"/>
              <a:t> </a:t>
            </a:r>
            <a:r>
              <a:rPr lang="en-US" sz="2800" b="1" dirty="0" err="1"/>
              <a:t>bài</a:t>
            </a:r>
            <a:r>
              <a:rPr lang="en-US" sz="2800" b="1" dirty="0"/>
              <a:t> </a:t>
            </a:r>
            <a:r>
              <a:rPr lang="en-US" sz="2800" b="1" dirty="0" err="1"/>
              <a:t>học</a:t>
            </a:r>
            <a:r>
              <a:rPr lang="en-US" sz="2800" b="1" dirty="0"/>
              <a:t>.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615463" y="3603649"/>
            <a:ext cx="844061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/>
              <a:t>- </a:t>
            </a:r>
            <a:r>
              <a:rPr lang="en-US" sz="2800" b="1" dirty="0" err="1"/>
              <a:t>Sử</a:t>
            </a:r>
            <a:r>
              <a:rPr lang="en-US" sz="2800" b="1" dirty="0"/>
              <a:t> </a:t>
            </a:r>
            <a:r>
              <a:rPr lang="en-US" sz="2800" b="1" dirty="0" err="1"/>
              <a:t>dụng</a:t>
            </a:r>
            <a:r>
              <a:rPr lang="en-US" sz="2800" b="1" dirty="0"/>
              <a:t> </a:t>
            </a:r>
            <a:r>
              <a:rPr lang="en-US" sz="2800" b="1" dirty="0" err="1"/>
              <a:t>phần</a:t>
            </a:r>
            <a:r>
              <a:rPr lang="en-US" sz="2800" b="1" dirty="0"/>
              <a:t> </a:t>
            </a:r>
            <a:r>
              <a:rPr lang="en-US" sz="2800" b="1" dirty="0" err="1"/>
              <a:t>mềm</a:t>
            </a:r>
            <a:r>
              <a:rPr lang="en-US" sz="2800" b="1" dirty="0"/>
              <a:t> PowerPoint </a:t>
            </a:r>
            <a:r>
              <a:rPr lang="en-US" sz="2800" b="1" dirty="0" err="1"/>
              <a:t>để</a:t>
            </a:r>
            <a:r>
              <a:rPr lang="en-US" sz="2800" b="1" dirty="0"/>
              <a:t> </a:t>
            </a:r>
            <a:r>
              <a:rPr lang="en-US" sz="2800" b="1" dirty="0" err="1"/>
              <a:t>giảng</a:t>
            </a:r>
            <a:r>
              <a:rPr lang="en-US" sz="2800" b="1" dirty="0"/>
              <a:t> </a:t>
            </a:r>
            <a:r>
              <a:rPr lang="en-US" sz="2800" b="1" dirty="0" err="1"/>
              <a:t>bài</a:t>
            </a:r>
            <a:r>
              <a:rPr lang="en-US" sz="3200" b="1" dirty="0"/>
              <a:t>.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615463" y="4500566"/>
            <a:ext cx="830873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/>
              <a:t>- </a:t>
            </a:r>
            <a:r>
              <a:rPr lang="en-US" sz="2800" b="1" dirty="0" err="1"/>
              <a:t>Học</a:t>
            </a:r>
            <a:r>
              <a:rPr lang="en-US" sz="2800" b="1" dirty="0"/>
              <a:t> </a:t>
            </a:r>
            <a:r>
              <a:rPr lang="en-US" sz="2800" b="1" dirty="0" err="1"/>
              <a:t>sinh</a:t>
            </a:r>
            <a:r>
              <a:rPr lang="en-US" sz="2800" b="1" dirty="0"/>
              <a:t> </a:t>
            </a:r>
            <a:r>
              <a:rPr lang="en-US" sz="2800" b="1" dirty="0" err="1"/>
              <a:t>thảo</a:t>
            </a:r>
            <a:r>
              <a:rPr lang="en-US" sz="2800" b="1" dirty="0"/>
              <a:t> </a:t>
            </a:r>
            <a:r>
              <a:rPr lang="en-US" sz="2800" b="1" dirty="0" err="1"/>
              <a:t>luận</a:t>
            </a:r>
            <a:r>
              <a:rPr lang="en-US" sz="2800" b="1" dirty="0"/>
              <a:t> </a:t>
            </a:r>
            <a:r>
              <a:rPr lang="en-US" sz="2800" b="1" dirty="0" err="1"/>
              <a:t>nhóm</a:t>
            </a:r>
            <a:r>
              <a:rPr lang="en-US" sz="2800" b="1" dirty="0"/>
              <a:t> </a:t>
            </a:r>
            <a:r>
              <a:rPr lang="en-US" sz="2800" b="1" dirty="0" err="1"/>
              <a:t>nhỏ</a:t>
            </a:r>
            <a:r>
              <a:rPr lang="en-US" sz="2800" b="1" dirty="0"/>
              <a:t> </a:t>
            </a:r>
            <a:r>
              <a:rPr lang="en-US" sz="2800" b="1" dirty="0" err="1"/>
              <a:t>trong</a:t>
            </a:r>
            <a:r>
              <a:rPr lang="en-US" sz="2800" b="1" dirty="0"/>
              <a:t> </a:t>
            </a:r>
            <a:r>
              <a:rPr lang="en-US" sz="2800" b="1" dirty="0" err="1"/>
              <a:t>tiết</a:t>
            </a:r>
            <a:r>
              <a:rPr lang="en-US" sz="2800" b="1" dirty="0"/>
              <a:t> </a:t>
            </a:r>
            <a:r>
              <a:rPr lang="en-US" sz="2800" b="1" dirty="0" err="1"/>
              <a:t>học</a:t>
            </a:r>
            <a:r>
              <a:rPr lang="en-US" sz="2800" b="1" dirty="0"/>
              <a:t>.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615463" y="2510509"/>
            <a:ext cx="84933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/>
              <a:t>-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khóa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4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  <p:bldP spid="59399" grpId="0"/>
      <p:bldP spid="59400" grpId="0"/>
      <p:bldP spid="594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583224" y="578385"/>
            <a:ext cx="8560777" cy="925512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0" dirty="0" smtClean="0"/>
              <a:t>ỦY BAN NHÂN DÂN THÀNH PHỐ HỒ CHÍ MINH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TRƯỜNG CAO ĐẲNG KỸ THUẬT LÝ TỰ TRỌNG</a:t>
            </a:r>
            <a:br>
              <a:rPr lang="en-US" sz="3000" dirty="0" smtClean="0"/>
            </a:br>
            <a:r>
              <a:rPr lang="en-US" sz="3200" dirty="0"/>
              <a:t>THÀNH PHỐ HỒ CHÍ MINH</a:t>
            </a:r>
            <a:r>
              <a:rPr lang="en-US" sz="3000" b="0" dirty="0" smtClean="0"/>
              <a:t/>
            </a:r>
            <a:br>
              <a:rPr lang="en-US" sz="3000" b="0" dirty="0" smtClean="0"/>
            </a:br>
            <a:r>
              <a:rPr lang="en-US" sz="3000" b="0" dirty="0" smtClean="0"/>
              <a:t>***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4294967295"/>
          </p:nvPr>
        </p:nvSpPr>
        <p:spPr>
          <a:xfrm>
            <a:off x="1115158" y="2003960"/>
            <a:ext cx="7772400" cy="6477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3000" dirty="0" smtClean="0"/>
              <a:t>BÀI GIẢNG LÝ THUYẾT</a:t>
            </a:r>
            <a:endParaRPr lang="en-US" sz="3000" dirty="0" smtClean="0">
              <a:solidFill>
                <a:srgbClr val="FFC000"/>
              </a:solidFill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US" sz="3000" dirty="0" smtClean="0"/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650631" y="2867561"/>
            <a:ext cx="849336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CÂY NHỊ PHÂN TÌM KIẾM</a:t>
            </a:r>
          </a:p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BINARY SEARCH TREE(BST)</a:t>
            </a:r>
            <a:endParaRPr lang="en-US" sz="3600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340828" y="5143501"/>
            <a:ext cx="531788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latin typeface="+mn-lt"/>
              </a:rPr>
              <a:t>HỌ TÊN GIÁO VIÊN: </a:t>
            </a:r>
            <a:r>
              <a:rPr lang="en-US" sz="2000" b="1" dirty="0">
                <a:solidFill>
                  <a:srgbClr val="C00000"/>
                </a:solidFill>
                <a:latin typeface="+mn-lt"/>
              </a:rPr>
              <a:t>NGUYỄN VĂN </a:t>
            </a:r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MINH</a:t>
            </a:r>
            <a:endParaRPr lang="en-US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340828" y="5624514"/>
            <a:ext cx="4520711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latin typeface="+mn-lt"/>
              </a:rPr>
              <a:t>HỌC PHẦN: </a:t>
            </a:r>
            <a:r>
              <a:rPr lang="en-US" sz="2000" b="1" dirty="0">
                <a:solidFill>
                  <a:srgbClr val="C00000"/>
                </a:solidFill>
                <a:latin typeface="+mn-lt"/>
              </a:rPr>
              <a:t>CẤU TRÚC DỮ LIỆU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5B166-3B3E-42DB-9164-3BD1A3C4697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9937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B5422-6BB0-413D-9537-4AECEE5975D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35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4241</TotalTime>
  <Words>925</Words>
  <Application>Microsoft Office PowerPoint</Application>
  <PresentationFormat>On-screen Show (4:3)</PresentationFormat>
  <Paragraphs>400</Paragraphs>
  <Slides>22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ỦY BAN NHÂN DÂN THÀNH PHỐ HỒ CHÍ MINH TRƯỜNG CAO ĐẲNG KỸ THUẬT LÝ TỰ TRỌNG THÀNH PHỐ HỒ CHÍ MINH ***</vt:lpstr>
      <vt:lpstr>PowerPoint Presentation</vt:lpstr>
      <vt:lpstr>Duyệt cây theo thứ tự giữa (LNR):</vt:lpstr>
      <vt:lpstr>Bài 7: Cây nhị phân tìm kiếm. Binary Search Tree (BST)</vt:lpstr>
      <vt:lpstr>Duyệt cây theo thứ tự giữa (LNR):</vt:lpstr>
      <vt:lpstr>PowerPoint Presentation</vt:lpstr>
      <vt:lpstr>    II. Các thao tác trên cây nhị  phân tìm kiếm.</vt:lpstr>
      <vt:lpstr>1. Thêm một node vào cây.</vt:lpstr>
      <vt:lpstr>a. Thuật toán thêm 1 node có giá        trị  x vào cây gốc root</vt:lpstr>
      <vt:lpstr>b. Viết hàm.</vt:lpstr>
      <vt:lpstr>PowerPoint Presentation</vt:lpstr>
      <vt:lpstr>Áp dụng </vt:lpstr>
      <vt:lpstr>Tóm tắt</vt:lpstr>
      <vt:lpstr>Bài tập</vt:lpstr>
      <vt:lpstr>LỜI CẢM ƠN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Long</dc:creator>
  <cp:lastModifiedBy>Long</cp:lastModifiedBy>
  <cp:revision>271</cp:revision>
  <dcterms:created xsi:type="dcterms:W3CDTF">2013-04-29T06:00:28Z</dcterms:created>
  <dcterms:modified xsi:type="dcterms:W3CDTF">2015-08-27T07:56:49Z</dcterms:modified>
</cp:coreProperties>
</file>